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diagrams/data2.xml" ContentType="application/vnd.openxmlformats-officedocument.drawingml.diagramData+xml"/>
  <Override PartName="/ppt/diagrams/data4.xml" ContentType="application/vnd.openxmlformats-officedocument.drawingml.diagramData+xml"/>
  <Override PartName="/ppt/diagrams/data1.xml" ContentType="application/vnd.openxmlformats-officedocument.drawingml.diagramData+xml"/>
  <Override PartName="/ppt/diagrams/data5.xml" ContentType="application/vnd.openxmlformats-officedocument.drawingml.diagramData+xml"/>
  <Override PartName="/ppt/presentation.xml" ContentType="application/vnd.openxmlformats-officedocument.presentationml.presentation.main+xml"/>
  <Override PartName="/ppt/diagrams/data3.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Masters/notesMaster1.xml" ContentType="application/vnd.openxmlformats-officedocument.presentationml.notesMaster+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4.xml" ContentType="application/vnd.openxmlformats-officedocument.drawingml.diagramLayout+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4.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9" r:id="rId3"/>
  </p:sldMasterIdLst>
  <p:notesMasterIdLst>
    <p:notesMasterId r:id="rId41"/>
  </p:notesMasterIdLst>
  <p:sldIdLst>
    <p:sldId id="430" r:id="rId4"/>
    <p:sldId id="412" r:id="rId5"/>
    <p:sldId id="425" r:id="rId6"/>
    <p:sldId id="358" r:id="rId7"/>
    <p:sldId id="281" r:id="rId8"/>
    <p:sldId id="359" r:id="rId9"/>
    <p:sldId id="457" r:id="rId10"/>
    <p:sldId id="397" r:id="rId11"/>
    <p:sldId id="398" r:id="rId12"/>
    <p:sldId id="414" r:id="rId13"/>
    <p:sldId id="399" r:id="rId14"/>
    <p:sldId id="400" r:id="rId15"/>
    <p:sldId id="402" r:id="rId16"/>
    <p:sldId id="403" r:id="rId17"/>
    <p:sldId id="344" r:id="rId18"/>
    <p:sldId id="370" r:id="rId19"/>
    <p:sldId id="284" r:id="rId20"/>
    <p:sldId id="327" r:id="rId21"/>
    <p:sldId id="417" r:id="rId22"/>
    <p:sldId id="285" r:id="rId23"/>
    <p:sldId id="290" r:id="rId24"/>
    <p:sldId id="439" r:id="rId25"/>
    <p:sldId id="286" r:id="rId26"/>
    <p:sldId id="291" r:id="rId27"/>
    <p:sldId id="441" r:id="rId28"/>
    <p:sldId id="289" r:id="rId29"/>
    <p:sldId id="360" r:id="rId30"/>
    <p:sldId id="458" r:id="rId31"/>
    <p:sldId id="456" r:id="rId32"/>
    <p:sldId id="446" r:id="rId33"/>
    <p:sldId id="353" r:id="rId34"/>
    <p:sldId id="354" r:id="rId35"/>
    <p:sldId id="355" r:id="rId36"/>
    <p:sldId id="352" r:id="rId37"/>
    <p:sldId id="455" r:id="rId38"/>
    <p:sldId id="411" r:id="rId39"/>
    <p:sldId id="381"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to session" id="{8350CBA8-0AF4-4312-89D2-6EADF373893A}">
          <p14:sldIdLst>
            <p14:sldId id="430"/>
            <p14:sldId id="412"/>
            <p14:sldId id="425"/>
          </p14:sldIdLst>
        </p14:section>
        <p14:section name="HE and SDH" id="{50881BE8-F847-4BFD-A39A-3AD8AED0745C}">
          <p14:sldIdLst>
            <p14:sldId id="358"/>
            <p14:sldId id="281"/>
            <p14:sldId id="359"/>
            <p14:sldId id="457"/>
          </p14:sldIdLst>
        </p14:section>
        <p14:section name="Systems approach" id="{F343F88C-DE4D-403C-9868-5CBF8485DEF1}">
          <p14:sldIdLst>
            <p14:sldId id="397"/>
            <p14:sldId id="398"/>
            <p14:sldId id="414"/>
            <p14:sldId id="399"/>
            <p14:sldId id="400"/>
            <p14:sldId id="402"/>
            <p14:sldId id="403"/>
          </p14:sldIdLst>
        </p14:section>
        <p14:section name="Operationalizing HE in organizations" id="{2A7B72FE-0C40-4271-8B4C-CA5E0A633F5C}">
          <p14:sldIdLst>
            <p14:sldId id="344"/>
            <p14:sldId id="370"/>
            <p14:sldId id="284"/>
            <p14:sldId id="327"/>
            <p14:sldId id="417"/>
            <p14:sldId id="285"/>
            <p14:sldId id="290"/>
            <p14:sldId id="439"/>
            <p14:sldId id="286"/>
            <p14:sldId id="291"/>
            <p14:sldId id="441"/>
            <p14:sldId id="289"/>
            <p14:sldId id="360"/>
            <p14:sldId id="458"/>
          </p14:sldIdLst>
        </p14:section>
        <p14:section name="Scenario review" id="{E623EDFD-F09A-4906-AE20-0075B981539C}">
          <p14:sldIdLst>
            <p14:sldId id="456"/>
            <p14:sldId id="446"/>
          </p14:sldIdLst>
        </p14:section>
        <p14:section name="World Cafe exercise" id="{EE44E1B0-4C97-4E1B-B966-DBEA51A59D57}">
          <p14:sldIdLst>
            <p14:sldId id="353"/>
            <p14:sldId id="354"/>
            <p14:sldId id="355"/>
            <p14:sldId id="352"/>
          </p14:sldIdLst>
        </p14:section>
        <p14:section name="Concluding slides" id="{CE5F8A3E-015C-4C15-9C53-0AF33719B5E9}">
          <p14:sldIdLst>
            <p14:sldId id="455"/>
            <p14:sldId id="411"/>
            <p14:sldId id="38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014" autoAdjust="0"/>
    <p:restoredTop sz="61946" autoAdjust="0"/>
  </p:normalViewPr>
  <p:slideViewPr>
    <p:cSldViewPr snapToGrid="0">
      <p:cViewPr varScale="1">
        <p:scale>
          <a:sx n="61" d="100"/>
          <a:sy n="61" d="100"/>
        </p:scale>
        <p:origin x="2280" y="78"/>
      </p:cViewPr>
      <p:guideLst/>
    </p:cSldViewPr>
  </p:slideViewPr>
  <p:notesTextViewPr>
    <p:cViewPr>
      <p:scale>
        <a:sx n="1" d="1"/>
        <a:sy n="1" d="1"/>
      </p:scale>
      <p:origin x="0" y="0"/>
    </p:cViewPr>
  </p:notesTextViewPr>
  <p:sorterViewPr>
    <p:cViewPr>
      <p:scale>
        <a:sx n="75" d="100"/>
        <a:sy n="75" d="100"/>
      </p:scale>
      <p:origin x="0" y="-562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customXml" Target="../customXml/item4.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customXml" Target="../customXml/item1.xml"/><Relationship Id="rId20" Type="http://schemas.openxmlformats.org/officeDocument/2006/relationships/slide" Target="slides/slide1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s>
</file>

<file path=ppt/diagrams/_rels/data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 Id="rId5" Type="http://schemas.openxmlformats.org/officeDocument/2006/relationships/image" Target="../media/image15.jpeg"/><Relationship Id="rId4" Type="http://schemas.openxmlformats.org/officeDocument/2006/relationships/image" Target="../media/image14.jpeg"/></Relationships>
</file>

<file path=ppt/diagrams/_rels/data3.xml.rels><?xml version="1.0" encoding="UTF-8" standalone="yes"?>
<Relationships xmlns="http://schemas.openxmlformats.org/package/2006/relationships"><Relationship Id="rId1" Type="http://schemas.openxmlformats.org/officeDocument/2006/relationships/image" Target="../media/image22.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 Id="rId5" Type="http://schemas.openxmlformats.org/officeDocument/2006/relationships/image" Target="../media/image15.jpeg"/><Relationship Id="rId4" Type="http://schemas.openxmlformats.org/officeDocument/2006/relationships/image" Target="../media/image14.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22.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9B5F9E-213F-4FBE-8767-EDD2B7BF850C}" type="doc">
      <dgm:prSet loTypeId="urn:microsoft.com/office/officeart/2005/8/layout/hList7" loCatId="relationship" qsTypeId="urn:microsoft.com/office/officeart/2005/8/quickstyle/simple4" qsCatId="simple" csTypeId="urn:microsoft.com/office/officeart/2005/8/colors/colorful1" csCatId="colorful" phldr="1"/>
      <dgm:spPr/>
      <dgm:t>
        <a:bodyPr/>
        <a:lstStyle/>
        <a:p>
          <a:endParaRPr lang="en-CA"/>
        </a:p>
      </dgm:t>
    </dgm:pt>
    <dgm:pt modelId="{D9655984-DD9A-405A-8226-39FDC017D793}">
      <dgm:prSet phldrT="[Text]"/>
      <dgm:spPr/>
      <dgm:t>
        <a:bodyPr/>
        <a:lstStyle/>
        <a:p>
          <a:r>
            <a:rPr lang="en-CA" dirty="0"/>
            <a:t>SES</a:t>
          </a:r>
        </a:p>
      </dgm:t>
    </dgm:pt>
    <dgm:pt modelId="{B32E2296-4B9B-45B6-B620-2F2DCC321F22}" type="parTrans" cxnId="{BD43D35B-B2F1-48BB-AE39-F978912C9D3F}">
      <dgm:prSet/>
      <dgm:spPr/>
      <dgm:t>
        <a:bodyPr/>
        <a:lstStyle/>
        <a:p>
          <a:endParaRPr lang="en-CA"/>
        </a:p>
      </dgm:t>
    </dgm:pt>
    <dgm:pt modelId="{10F4E8E2-B569-4731-B799-43E7508EFE32}" type="sibTrans" cxnId="{BD43D35B-B2F1-48BB-AE39-F978912C9D3F}">
      <dgm:prSet/>
      <dgm:spPr/>
      <dgm:t>
        <a:bodyPr/>
        <a:lstStyle/>
        <a:p>
          <a:endParaRPr lang="en-CA"/>
        </a:p>
      </dgm:t>
    </dgm:pt>
    <dgm:pt modelId="{60D202E9-46F0-4044-8FCC-6F3D8D4393BB}">
      <dgm:prSet phldrT="[Text]"/>
      <dgm:spPr/>
      <dgm:t>
        <a:bodyPr/>
        <a:lstStyle/>
        <a:p>
          <a:r>
            <a:rPr lang="en-CA" dirty="0"/>
            <a:t>Food premises</a:t>
          </a:r>
        </a:p>
      </dgm:t>
    </dgm:pt>
    <dgm:pt modelId="{029D2C50-B9F4-4A71-96D0-5BE15403CE8E}" type="parTrans" cxnId="{2E5FAED0-90E7-4E68-BCED-6724EBAFBC04}">
      <dgm:prSet/>
      <dgm:spPr/>
      <dgm:t>
        <a:bodyPr/>
        <a:lstStyle/>
        <a:p>
          <a:endParaRPr lang="en-CA"/>
        </a:p>
      </dgm:t>
    </dgm:pt>
    <dgm:pt modelId="{25C6E2EF-479F-4182-9AF0-F2ED696D9811}" type="sibTrans" cxnId="{2E5FAED0-90E7-4E68-BCED-6724EBAFBC04}">
      <dgm:prSet/>
      <dgm:spPr/>
      <dgm:t>
        <a:bodyPr/>
        <a:lstStyle/>
        <a:p>
          <a:endParaRPr lang="en-CA"/>
        </a:p>
      </dgm:t>
    </dgm:pt>
    <dgm:pt modelId="{CD69D487-3775-4F6E-89BB-9E82769386E7}">
      <dgm:prSet phldrT="[Text]"/>
      <dgm:spPr/>
      <dgm:t>
        <a:bodyPr/>
        <a:lstStyle/>
        <a:p>
          <a:r>
            <a:rPr lang="en-CA" dirty="0"/>
            <a:t>SDWS</a:t>
          </a:r>
        </a:p>
      </dgm:t>
    </dgm:pt>
    <dgm:pt modelId="{7E7CB52F-74C6-4906-B2A5-A23E91532E79}" type="parTrans" cxnId="{930056A2-52AC-4467-9A48-57587CEEFD28}">
      <dgm:prSet/>
      <dgm:spPr/>
      <dgm:t>
        <a:bodyPr/>
        <a:lstStyle/>
        <a:p>
          <a:endParaRPr lang="en-CA"/>
        </a:p>
      </dgm:t>
    </dgm:pt>
    <dgm:pt modelId="{446B8BB9-7CC0-4359-A04A-5C138125EB83}" type="sibTrans" cxnId="{930056A2-52AC-4467-9A48-57587CEEFD28}">
      <dgm:prSet/>
      <dgm:spPr/>
      <dgm:t>
        <a:bodyPr/>
        <a:lstStyle/>
        <a:p>
          <a:endParaRPr lang="en-CA"/>
        </a:p>
      </dgm:t>
    </dgm:pt>
    <dgm:pt modelId="{2A6C6D58-0473-473C-9503-94CD6A1C64A5}">
      <dgm:prSet phldrT="[Text]"/>
      <dgm:spPr/>
      <dgm:t>
        <a:bodyPr/>
        <a:lstStyle/>
        <a:p>
          <a:r>
            <a:rPr lang="en-CA" dirty="0"/>
            <a:t>Culture &amp; Language</a:t>
          </a:r>
        </a:p>
      </dgm:t>
    </dgm:pt>
    <dgm:pt modelId="{6DEDC8FB-DECE-4814-82AD-33DEA1955589}" type="parTrans" cxnId="{5DF58DB9-9590-4636-AB6E-A9296F0328EE}">
      <dgm:prSet/>
      <dgm:spPr/>
      <dgm:t>
        <a:bodyPr/>
        <a:lstStyle/>
        <a:p>
          <a:endParaRPr lang="en-CA"/>
        </a:p>
      </dgm:t>
    </dgm:pt>
    <dgm:pt modelId="{10CEEC1E-97F7-4B5D-AE95-88B21AD9102F}" type="sibTrans" cxnId="{5DF58DB9-9590-4636-AB6E-A9296F0328EE}">
      <dgm:prSet/>
      <dgm:spPr/>
      <dgm:t>
        <a:bodyPr/>
        <a:lstStyle/>
        <a:p>
          <a:endParaRPr lang="en-CA"/>
        </a:p>
      </dgm:t>
    </dgm:pt>
    <dgm:pt modelId="{635F66C1-F77F-497D-B7CF-D37F18C72AB2}">
      <dgm:prSet phldrT="[Text]"/>
      <dgm:spPr/>
      <dgm:t>
        <a:bodyPr/>
        <a:lstStyle/>
        <a:p>
          <a:r>
            <a:rPr lang="en-CA" dirty="0"/>
            <a:t>Food premises</a:t>
          </a:r>
        </a:p>
      </dgm:t>
    </dgm:pt>
    <dgm:pt modelId="{9657FDD7-1DFA-483E-9A12-F3491EF71B37}" type="parTrans" cxnId="{F3BED314-8495-4EA6-84E1-1C73B2661A5A}">
      <dgm:prSet/>
      <dgm:spPr/>
      <dgm:t>
        <a:bodyPr/>
        <a:lstStyle/>
        <a:p>
          <a:endParaRPr lang="en-CA"/>
        </a:p>
      </dgm:t>
    </dgm:pt>
    <dgm:pt modelId="{21AD7B51-D503-4B0C-92CB-B3C31A6E0A64}" type="sibTrans" cxnId="{F3BED314-8495-4EA6-84E1-1C73B2661A5A}">
      <dgm:prSet/>
      <dgm:spPr/>
      <dgm:t>
        <a:bodyPr/>
        <a:lstStyle/>
        <a:p>
          <a:endParaRPr lang="en-CA"/>
        </a:p>
      </dgm:t>
    </dgm:pt>
    <dgm:pt modelId="{E8889B54-F86E-4A7B-9492-33556112F9BC}">
      <dgm:prSet phldrT="[Text]"/>
      <dgm:spPr/>
      <dgm:t>
        <a:bodyPr/>
        <a:lstStyle/>
        <a:p>
          <a:r>
            <a:rPr lang="en-CA" dirty="0"/>
            <a:t>PSEs</a:t>
          </a:r>
        </a:p>
      </dgm:t>
    </dgm:pt>
    <dgm:pt modelId="{328FE3C0-668D-4D2E-BBC3-ECCBBC2E0989}" type="parTrans" cxnId="{DD4B6D7A-E9E6-4812-80E2-F32AAB48AA03}">
      <dgm:prSet/>
      <dgm:spPr/>
      <dgm:t>
        <a:bodyPr/>
        <a:lstStyle/>
        <a:p>
          <a:endParaRPr lang="en-CA"/>
        </a:p>
      </dgm:t>
    </dgm:pt>
    <dgm:pt modelId="{DF6CAA5F-F33A-4475-8E4E-9A8C1B948F3D}" type="sibTrans" cxnId="{DD4B6D7A-E9E6-4812-80E2-F32AAB48AA03}">
      <dgm:prSet/>
      <dgm:spPr/>
      <dgm:t>
        <a:bodyPr/>
        <a:lstStyle/>
        <a:p>
          <a:endParaRPr lang="en-CA"/>
        </a:p>
      </dgm:t>
    </dgm:pt>
    <dgm:pt modelId="{08648EE5-1541-4C22-ADF3-70CA8255B56B}">
      <dgm:prSet phldrT="[Text]"/>
      <dgm:spPr/>
      <dgm:t>
        <a:bodyPr/>
        <a:lstStyle/>
        <a:p>
          <a:r>
            <a:rPr lang="en-CA" dirty="0"/>
            <a:t>Literacy &amp; Education</a:t>
          </a:r>
        </a:p>
      </dgm:t>
    </dgm:pt>
    <dgm:pt modelId="{E9CEDF71-E852-40DC-B440-637E559CCA6B}" type="parTrans" cxnId="{E9C152B6-AB22-499A-9F87-FEAF3940B853}">
      <dgm:prSet/>
      <dgm:spPr/>
      <dgm:t>
        <a:bodyPr/>
        <a:lstStyle/>
        <a:p>
          <a:endParaRPr lang="en-CA"/>
        </a:p>
      </dgm:t>
    </dgm:pt>
    <dgm:pt modelId="{080369D9-AB0D-4695-ACB7-5B67666CD53A}" type="sibTrans" cxnId="{E9C152B6-AB22-499A-9F87-FEAF3940B853}">
      <dgm:prSet/>
      <dgm:spPr/>
      <dgm:t>
        <a:bodyPr/>
        <a:lstStyle/>
        <a:p>
          <a:endParaRPr lang="en-CA"/>
        </a:p>
      </dgm:t>
    </dgm:pt>
    <dgm:pt modelId="{230DA8D1-C028-42D3-A829-CD2FE5326994}">
      <dgm:prSet phldrT="[Text]"/>
      <dgm:spPr/>
      <dgm:t>
        <a:bodyPr/>
        <a:lstStyle/>
        <a:p>
          <a:r>
            <a:rPr lang="en-CA" dirty="0"/>
            <a:t>SDWS</a:t>
          </a:r>
        </a:p>
      </dgm:t>
    </dgm:pt>
    <dgm:pt modelId="{5BEA8469-4385-4E90-B7E3-3F2196FBDA93}" type="parTrans" cxnId="{3BB5A49E-339F-4BA6-874A-51CE83E85285}">
      <dgm:prSet/>
      <dgm:spPr/>
      <dgm:t>
        <a:bodyPr/>
        <a:lstStyle/>
        <a:p>
          <a:endParaRPr lang="en-CA"/>
        </a:p>
      </dgm:t>
    </dgm:pt>
    <dgm:pt modelId="{1F512C42-7C0F-4483-8771-6442ECF68B42}" type="sibTrans" cxnId="{3BB5A49E-339F-4BA6-874A-51CE83E85285}">
      <dgm:prSet/>
      <dgm:spPr/>
      <dgm:t>
        <a:bodyPr/>
        <a:lstStyle/>
        <a:p>
          <a:endParaRPr lang="en-CA"/>
        </a:p>
      </dgm:t>
    </dgm:pt>
    <dgm:pt modelId="{02CD58D0-11DF-44CC-B6F6-DF376AD8837E}">
      <dgm:prSet phldrT="[Text]"/>
      <dgm:spPr/>
      <dgm:t>
        <a:bodyPr/>
        <a:lstStyle/>
        <a:p>
          <a:r>
            <a:rPr lang="en-CA" dirty="0"/>
            <a:t>Food premises</a:t>
          </a:r>
        </a:p>
      </dgm:t>
    </dgm:pt>
    <dgm:pt modelId="{335B980B-CED4-4CFB-9681-F5B1F3D4C81F}" type="parTrans" cxnId="{9D4282C0-8642-44C0-A249-08BF8A4D1EE2}">
      <dgm:prSet/>
      <dgm:spPr/>
      <dgm:t>
        <a:bodyPr/>
        <a:lstStyle/>
        <a:p>
          <a:endParaRPr lang="en-CA"/>
        </a:p>
      </dgm:t>
    </dgm:pt>
    <dgm:pt modelId="{947D0D0D-0F18-4E71-A3A9-FFDC547561AC}" type="sibTrans" cxnId="{9D4282C0-8642-44C0-A249-08BF8A4D1EE2}">
      <dgm:prSet/>
      <dgm:spPr/>
      <dgm:t>
        <a:bodyPr/>
        <a:lstStyle/>
        <a:p>
          <a:endParaRPr lang="en-CA"/>
        </a:p>
      </dgm:t>
    </dgm:pt>
    <dgm:pt modelId="{B85817BC-C1B1-4342-B6B3-D0BC4AD6F614}">
      <dgm:prSet phldrT="[Text]"/>
      <dgm:spPr/>
      <dgm:t>
        <a:bodyPr/>
        <a:lstStyle/>
        <a:p>
          <a:r>
            <a:rPr lang="en-CA" dirty="0"/>
            <a:t>PSEs</a:t>
          </a:r>
        </a:p>
      </dgm:t>
    </dgm:pt>
    <dgm:pt modelId="{45AFB563-6E73-47C9-BEB2-86AC78B8CA79}" type="parTrans" cxnId="{56139A85-7CB6-4C35-8C1C-24027DFBDB77}">
      <dgm:prSet/>
      <dgm:spPr/>
      <dgm:t>
        <a:bodyPr/>
        <a:lstStyle/>
        <a:p>
          <a:endParaRPr lang="en-CA"/>
        </a:p>
      </dgm:t>
    </dgm:pt>
    <dgm:pt modelId="{9001C60C-289D-4EA7-82EA-67D3B68B0800}" type="sibTrans" cxnId="{56139A85-7CB6-4C35-8C1C-24027DFBDB77}">
      <dgm:prSet/>
      <dgm:spPr/>
      <dgm:t>
        <a:bodyPr/>
        <a:lstStyle/>
        <a:p>
          <a:endParaRPr lang="en-CA"/>
        </a:p>
      </dgm:t>
    </dgm:pt>
    <dgm:pt modelId="{0E3B5623-1116-42AA-AED1-B42AE586D6CC}">
      <dgm:prSet phldrT="[Text]"/>
      <dgm:spPr/>
      <dgm:t>
        <a:bodyPr/>
        <a:lstStyle/>
        <a:p>
          <a:r>
            <a:rPr lang="en-CA" dirty="0"/>
            <a:t>Psycho-social</a:t>
          </a:r>
        </a:p>
      </dgm:t>
    </dgm:pt>
    <dgm:pt modelId="{E9574488-035E-4FDD-AD05-032A368A53FD}" type="parTrans" cxnId="{257956B3-AE53-411D-90AE-0820EE2037A4}">
      <dgm:prSet/>
      <dgm:spPr/>
      <dgm:t>
        <a:bodyPr/>
        <a:lstStyle/>
        <a:p>
          <a:endParaRPr lang="en-CA"/>
        </a:p>
      </dgm:t>
    </dgm:pt>
    <dgm:pt modelId="{DB519CD0-7854-41DD-833D-FA77533F07F7}" type="sibTrans" cxnId="{257956B3-AE53-411D-90AE-0820EE2037A4}">
      <dgm:prSet/>
      <dgm:spPr/>
      <dgm:t>
        <a:bodyPr/>
        <a:lstStyle/>
        <a:p>
          <a:endParaRPr lang="en-CA"/>
        </a:p>
      </dgm:t>
    </dgm:pt>
    <dgm:pt modelId="{C13159B1-808D-444F-8B38-F09D0ECC38FA}">
      <dgm:prSet phldrT="[Text]"/>
      <dgm:spPr/>
      <dgm:t>
        <a:bodyPr/>
        <a:lstStyle/>
        <a:p>
          <a:r>
            <a:rPr lang="en-CA" dirty="0"/>
            <a:t>Geography</a:t>
          </a:r>
        </a:p>
      </dgm:t>
    </dgm:pt>
    <dgm:pt modelId="{52DBD012-29CA-4BB9-9D87-81C47E810D2F}" type="parTrans" cxnId="{756F4B64-3343-49A2-8084-02D4611A409A}">
      <dgm:prSet/>
      <dgm:spPr/>
      <dgm:t>
        <a:bodyPr/>
        <a:lstStyle/>
        <a:p>
          <a:endParaRPr lang="en-CA"/>
        </a:p>
      </dgm:t>
    </dgm:pt>
    <dgm:pt modelId="{0C777364-11B9-4195-80CE-6CDE7A5C3923}" type="sibTrans" cxnId="{756F4B64-3343-49A2-8084-02D4611A409A}">
      <dgm:prSet/>
      <dgm:spPr/>
      <dgm:t>
        <a:bodyPr/>
        <a:lstStyle/>
        <a:p>
          <a:endParaRPr lang="en-CA"/>
        </a:p>
      </dgm:t>
    </dgm:pt>
    <dgm:pt modelId="{5AB8641E-AFC5-413A-8206-2914EF8C4C2A}">
      <dgm:prSet phldrT="[Text]"/>
      <dgm:spPr/>
      <dgm:t>
        <a:bodyPr/>
        <a:lstStyle/>
        <a:p>
          <a:r>
            <a:rPr lang="en-CA" dirty="0"/>
            <a:t>Housing</a:t>
          </a:r>
        </a:p>
      </dgm:t>
    </dgm:pt>
    <dgm:pt modelId="{7331ADF1-2F88-4792-B779-CAAE555DFC4E}" type="parTrans" cxnId="{9595A0E1-A822-475A-93DD-6EF7AD2B25B0}">
      <dgm:prSet/>
      <dgm:spPr/>
      <dgm:t>
        <a:bodyPr/>
        <a:lstStyle/>
        <a:p>
          <a:endParaRPr lang="en-CA"/>
        </a:p>
      </dgm:t>
    </dgm:pt>
    <dgm:pt modelId="{FD481236-497A-4A32-83C2-ED34C9E3F7E5}" type="sibTrans" cxnId="{9595A0E1-A822-475A-93DD-6EF7AD2B25B0}">
      <dgm:prSet/>
      <dgm:spPr/>
      <dgm:t>
        <a:bodyPr/>
        <a:lstStyle/>
        <a:p>
          <a:endParaRPr lang="en-CA"/>
        </a:p>
      </dgm:t>
    </dgm:pt>
    <dgm:pt modelId="{DD151981-5CBD-42D4-B8AE-514906199DC3}">
      <dgm:prSet phldrT="[Text]"/>
      <dgm:spPr/>
      <dgm:t>
        <a:bodyPr/>
        <a:lstStyle/>
        <a:p>
          <a:r>
            <a:rPr lang="en-CA" dirty="0"/>
            <a:t>Food premises</a:t>
          </a:r>
        </a:p>
      </dgm:t>
    </dgm:pt>
    <dgm:pt modelId="{B6D79B7E-B832-4E7E-AB73-2222AC38730A}" type="parTrans" cxnId="{8C2A564B-E8E5-4E7E-A9C4-70927717F8B4}">
      <dgm:prSet/>
      <dgm:spPr/>
      <dgm:t>
        <a:bodyPr/>
        <a:lstStyle/>
        <a:p>
          <a:endParaRPr lang="en-CA"/>
        </a:p>
      </dgm:t>
    </dgm:pt>
    <dgm:pt modelId="{9E37519B-33F5-48EA-8FA3-8A048CA3E389}" type="sibTrans" cxnId="{8C2A564B-E8E5-4E7E-A9C4-70927717F8B4}">
      <dgm:prSet/>
      <dgm:spPr/>
      <dgm:t>
        <a:bodyPr/>
        <a:lstStyle/>
        <a:p>
          <a:endParaRPr lang="en-CA"/>
        </a:p>
      </dgm:t>
    </dgm:pt>
    <dgm:pt modelId="{BEB5668B-8035-466D-A1D8-BDA3C41E6A4E}">
      <dgm:prSet phldrT="[Text]"/>
      <dgm:spPr/>
      <dgm:t>
        <a:bodyPr/>
        <a:lstStyle/>
        <a:p>
          <a:r>
            <a:rPr lang="en-CA" dirty="0"/>
            <a:t>SDWS</a:t>
          </a:r>
        </a:p>
      </dgm:t>
    </dgm:pt>
    <dgm:pt modelId="{B081D49F-FA47-4B3D-B696-C7EC05AC8E39}" type="parTrans" cxnId="{41F36016-B98F-4F1C-A7DF-36B0F72F1B32}">
      <dgm:prSet/>
      <dgm:spPr/>
      <dgm:t>
        <a:bodyPr/>
        <a:lstStyle/>
        <a:p>
          <a:endParaRPr lang="en-CA"/>
        </a:p>
      </dgm:t>
    </dgm:pt>
    <dgm:pt modelId="{FB7EF58C-3B78-4E45-9F09-A6DE0FB5F769}" type="sibTrans" cxnId="{41F36016-B98F-4F1C-A7DF-36B0F72F1B32}">
      <dgm:prSet/>
      <dgm:spPr/>
      <dgm:t>
        <a:bodyPr/>
        <a:lstStyle/>
        <a:p>
          <a:endParaRPr lang="en-CA"/>
        </a:p>
      </dgm:t>
    </dgm:pt>
    <dgm:pt modelId="{A66B4A04-A110-4408-BC28-082B5F53B053}">
      <dgm:prSet phldrT="[Text]"/>
      <dgm:spPr/>
      <dgm:t>
        <a:bodyPr/>
        <a:lstStyle/>
        <a:p>
          <a:r>
            <a:rPr lang="en-CA" dirty="0"/>
            <a:t>Food premises</a:t>
          </a:r>
        </a:p>
      </dgm:t>
    </dgm:pt>
    <dgm:pt modelId="{125A7F27-09B8-4FF0-995C-3703B8C69A16}" type="parTrans" cxnId="{56C6B3B9-1087-44F3-B5F9-29ED4A0C3C70}">
      <dgm:prSet/>
      <dgm:spPr/>
      <dgm:t>
        <a:bodyPr/>
        <a:lstStyle/>
        <a:p>
          <a:endParaRPr lang="en-CA"/>
        </a:p>
      </dgm:t>
    </dgm:pt>
    <dgm:pt modelId="{2E07D8A9-7FE1-4D66-A0E6-7B06133216E7}" type="sibTrans" cxnId="{56C6B3B9-1087-44F3-B5F9-29ED4A0C3C70}">
      <dgm:prSet/>
      <dgm:spPr/>
      <dgm:t>
        <a:bodyPr/>
        <a:lstStyle/>
        <a:p>
          <a:endParaRPr lang="en-CA"/>
        </a:p>
      </dgm:t>
    </dgm:pt>
    <dgm:pt modelId="{8149DD64-681F-4B4C-B98D-68AB96B7E20B}">
      <dgm:prSet phldrT="[Text]"/>
      <dgm:spPr/>
      <dgm:t>
        <a:bodyPr/>
        <a:lstStyle/>
        <a:p>
          <a:r>
            <a:rPr lang="en-CA" dirty="0"/>
            <a:t>Built environ.</a:t>
          </a:r>
        </a:p>
      </dgm:t>
    </dgm:pt>
    <dgm:pt modelId="{35963ED4-EBAF-4DBF-B30D-AB6D01EB83A4}" type="parTrans" cxnId="{AD580E14-A6A8-4601-8445-7A35D6F63FC0}">
      <dgm:prSet/>
      <dgm:spPr/>
      <dgm:t>
        <a:bodyPr/>
        <a:lstStyle/>
        <a:p>
          <a:endParaRPr lang="en-CA"/>
        </a:p>
      </dgm:t>
    </dgm:pt>
    <dgm:pt modelId="{F094EF5D-1A4B-4D4E-AD64-F376348A499B}" type="sibTrans" cxnId="{AD580E14-A6A8-4601-8445-7A35D6F63FC0}">
      <dgm:prSet/>
      <dgm:spPr/>
      <dgm:t>
        <a:bodyPr/>
        <a:lstStyle/>
        <a:p>
          <a:endParaRPr lang="en-CA"/>
        </a:p>
      </dgm:t>
    </dgm:pt>
    <dgm:pt modelId="{A61993EA-02FD-494C-B22E-A12C8FEA64A8}">
      <dgm:prSet phldrT="[Text]"/>
      <dgm:spPr/>
      <dgm:t>
        <a:bodyPr/>
        <a:lstStyle/>
        <a:p>
          <a:r>
            <a:rPr lang="en-CA" dirty="0"/>
            <a:t>Housing</a:t>
          </a:r>
        </a:p>
      </dgm:t>
    </dgm:pt>
    <dgm:pt modelId="{1B9BF9BF-4F18-4E07-B3CC-DC1DFC7623DF}" type="parTrans" cxnId="{4A9BF427-4B47-42E7-9C74-5DCDF9BB85AB}">
      <dgm:prSet/>
      <dgm:spPr/>
      <dgm:t>
        <a:bodyPr/>
        <a:lstStyle/>
        <a:p>
          <a:endParaRPr lang="en-CA"/>
        </a:p>
      </dgm:t>
    </dgm:pt>
    <dgm:pt modelId="{F8C6D419-531C-4202-8C5B-05B43AC1CD28}" type="sibTrans" cxnId="{4A9BF427-4B47-42E7-9C74-5DCDF9BB85AB}">
      <dgm:prSet/>
      <dgm:spPr/>
      <dgm:t>
        <a:bodyPr/>
        <a:lstStyle/>
        <a:p>
          <a:endParaRPr lang="en-CA"/>
        </a:p>
      </dgm:t>
    </dgm:pt>
    <dgm:pt modelId="{5D61FA18-E98C-4022-BB74-AFBA8B90DF43}">
      <dgm:prSet phldrT="[Text]"/>
      <dgm:spPr/>
      <dgm:t>
        <a:bodyPr/>
        <a:lstStyle/>
        <a:p>
          <a:r>
            <a:rPr lang="en-CA" dirty="0"/>
            <a:t>Built environ.</a:t>
          </a:r>
        </a:p>
      </dgm:t>
    </dgm:pt>
    <dgm:pt modelId="{FFF7464D-0750-4616-8B68-A1CC30A37053}" type="parTrans" cxnId="{4D15F5B7-F36E-426C-9EE5-7915AFCBFBB7}">
      <dgm:prSet/>
      <dgm:spPr/>
      <dgm:t>
        <a:bodyPr/>
        <a:lstStyle/>
        <a:p>
          <a:endParaRPr lang="en-CA"/>
        </a:p>
      </dgm:t>
    </dgm:pt>
    <dgm:pt modelId="{D28C3AE4-5EED-4448-B435-88885A909138}" type="sibTrans" cxnId="{4D15F5B7-F36E-426C-9EE5-7915AFCBFBB7}">
      <dgm:prSet/>
      <dgm:spPr/>
      <dgm:t>
        <a:bodyPr/>
        <a:lstStyle/>
        <a:p>
          <a:endParaRPr lang="en-CA"/>
        </a:p>
      </dgm:t>
    </dgm:pt>
    <dgm:pt modelId="{2F42AAA3-8A55-4783-BFC2-CCAA1DD3C184}" type="pres">
      <dgm:prSet presAssocID="{349B5F9E-213F-4FBE-8767-EDD2B7BF850C}" presName="Name0" presStyleCnt="0">
        <dgm:presLayoutVars>
          <dgm:dir/>
          <dgm:resizeHandles val="exact"/>
        </dgm:presLayoutVars>
      </dgm:prSet>
      <dgm:spPr/>
    </dgm:pt>
    <dgm:pt modelId="{8C982BF4-6F76-4377-A878-8D354C37AF7C}" type="pres">
      <dgm:prSet presAssocID="{349B5F9E-213F-4FBE-8767-EDD2B7BF850C}" presName="fgShape" presStyleLbl="fgShp" presStyleIdx="0" presStyleCnt="1"/>
      <dgm:spPr/>
    </dgm:pt>
    <dgm:pt modelId="{8F9B561D-8AF8-4668-9915-DDFA9489FA14}" type="pres">
      <dgm:prSet presAssocID="{349B5F9E-213F-4FBE-8767-EDD2B7BF850C}" presName="linComp" presStyleCnt="0"/>
      <dgm:spPr/>
    </dgm:pt>
    <dgm:pt modelId="{34D9AB7C-DBA8-4571-9007-F2108D2DF692}" type="pres">
      <dgm:prSet presAssocID="{D9655984-DD9A-405A-8226-39FDC017D793}" presName="compNode" presStyleCnt="0"/>
      <dgm:spPr/>
    </dgm:pt>
    <dgm:pt modelId="{4A428067-C2AB-442D-AEA7-2DD7D483C004}" type="pres">
      <dgm:prSet presAssocID="{D9655984-DD9A-405A-8226-39FDC017D793}" presName="bkgdShape" presStyleLbl="node1" presStyleIdx="0" presStyleCnt="5"/>
      <dgm:spPr/>
    </dgm:pt>
    <dgm:pt modelId="{94432EC0-5C30-40F2-8987-FCF43CFD56CA}" type="pres">
      <dgm:prSet presAssocID="{D9655984-DD9A-405A-8226-39FDC017D793}" presName="nodeTx" presStyleLbl="node1" presStyleIdx="0" presStyleCnt="5">
        <dgm:presLayoutVars>
          <dgm:bulletEnabled val="1"/>
        </dgm:presLayoutVars>
      </dgm:prSet>
      <dgm:spPr/>
    </dgm:pt>
    <dgm:pt modelId="{430232A9-143C-422C-98AC-FBA36A385FDB}" type="pres">
      <dgm:prSet presAssocID="{D9655984-DD9A-405A-8226-39FDC017D793}" presName="invisiNode" presStyleLbl="node1" presStyleIdx="0" presStyleCnt="5"/>
      <dgm:spPr/>
    </dgm:pt>
    <dgm:pt modelId="{5A636E08-31AC-4F92-A85E-846F6CB0EA14}" type="pres">
      <dgm:prSet presAssocID="{D9655984-DD9A-405A-8226-39FDC017D793}" presName="imagNode"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92917938-CBD5-4A8F-A3C1-55A3E7FB3FA5}" type="pres">
      <dgm:prSet presAssocID="{10F4E8E2-B569-4731-B799-43E7508EFE32}" presName="sibTrans" presStyleLbl="sibTrans2D1" presStyleIdx="0" presStyleCnt="0"/>
      <dgm:spPr/>
    </dgm:pt>
    <dgm:pt modelId="{C5318AF2-D7CC-4B92-9193-34093FC4C007}" type="pres">
      <dgm:prSet presAssocID="{2A6C6D58-0473-473C-9503-94CD6A1C64A5}" presName="compNode" presStyleCnt="0"/>
      <dgm:spPr/>
    </dgm:pt>
    <dgm:pt modelId="{6E045429-94F4-4F00-BFD3-6C1CF7561432}" type="pres">
      <dgm:prSet presAssocID="{2A6C6D58-0473-473C-9503-94CD6A1C64A5}" presName="bkgdShape" presStyleLbl="node1" presStyleIdx="1" presStyleCnt="5"/>
      <dgm:spPr/>
    </dgm:pt>
    <dgm:pt modelId="{3096150F-DF75-495A-B36C-CC25EB33EB94}" type="pres">
      <dgm:prSet presAssocID="{2A6C6D58-0473-473C-9503-94CD6A1C64A5}" presName="nodeTx" presStyleLbl="node1" presStyleIdx="1" presStyleCnt="5">
        <dgm:presLayoutVars>
          <dgm:bulletEnabled val="1"/>
        </dgm:presLayoutVars>
      </dgm:prSet>
      <dgm:spPr/>
    </dgm:pt>
    <dgm:pt modelId="{59A68DE9-3B44-4FFA-B2E1-7A4268BCAEBB}" type="pres">
      <dgm:prSet presAssocID="{2A6C6D58-0473-473C-9503-94CD6A1C64A5}" presName="invisiNode" presStyleLbl="node1" presStyleIdx="1" presStyleCnt="5"/>
      <dgm:spPr/>
    </dgm:pt>
    <dgm:pt modelId="{87C8984D-C485-4ECD-85B0-EC0146778939}" type="pres">
      <dgm:prSet presAssocID="{2A6C6D58-0473-473C-9503-94CD6A1C64A5}" presName="imagNode" presStyleLbl="fgImgPlace1"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8FC7AEEE-556E-416B-AD40-2CDDB8232EC7}" type="pres">
      <dgm:prSet presAssocID="{10CEEC1E-97F7-4B5D-AE95-88B21AD9102F}" presName="sibTrans" presStyleLbl="sibTrans2D1" presStyleIdx="0" presStyleCnt="0"/>
      <dgm:spPr/>
    </dgm:pt>
    <dgm:pt modelId="{E48BF4E7-C4D6-4C45-9DC6-1D2FDD1EE0C8}" type="pres">
      <dgm:prSet presAssocID="{08648EE5-1541-4C22-ADF3-70CA8255B56B}" presName="compNode" presStyleCnt="0"/>
      <dgm:spPr/>
    </dgm:pt>
    <dgm:pt modelId="{F9A9A2CC-C782-45D3-B00E-EAD3F2360456}" type="pres">
      <dgm:prSet presAssocID="{08648EE5-1541-4C22-ADF3-70CA8255B56B}" presName="bkgdShape" presStyleLbl="node1" presStyleIdx="2" presStyleCnt="5"/>
      <dgm:spPr/>
    </dgm:pt>
    <dgm:pt modelId="{FAFF0DDE-9492-45DD-B215-437588BECFBD}" type="pres">
      <dgm:prSet presAssocID="{08648EE5-1541-4C22-ADF3-70CA8255B56B}" presName="nodeTx" presStyleLbl="node1" presStyleIdx="2" presStyleCnt="5">
        <dgm:presLayoutVars>
          <dgm:bulletEnabled val="1"/>
        </dgm:presLayoutVars>
      </dgm:prSet>
      <dgm:spPr/>
    </dgm:pt>
    <dgm:pt modelId="{1374FC89-010E-4D1E-A464-6D131F9FF316}" type="pres">
      <dgm:prSet presAssocID="{08648EE5-1541-4C22-ADF3-70CA8255B56B}" presName="invisiNode" presStyleLbl="node1" presStyleIdx="2" presStyleCnt="5"/>
      <dgm:spPr/>
    </dgm:pt>
    <dgm:pt modelId="{ABD32C3F-8543-4828-A211-9A3AF141F6B7}" type="pres">
      <dgm:prSet presAssocID="{08648EE5-1541-4C22-ADF3-70CA8255B56B}" presName="imagNode" presStyleLbl="fgImgPlace1" presStyleIdx="2" presStyleCnt="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E0057A0C-A51A-44ED-A700-606813B624CF}" type="pres">
      <dgm:prSet presAssocID="{080369D9-AB0D-4695-ACB7-5B67666CD53A}" presName="sibTrans" presStyleLbl="sibTrans2D1" presStyleIdx="0" presStyleCnt="0"/>
      <dgm:spPr/>
    </dgm:pt>
    <dgm:pt modelId="{9052C409-6B7C-4AF2-B69D-DE44B4755EFA}" type="pres">
      <dgm:prSet presAssocID="{0E3B5623-1116-42AA-AED1-B42AE586D6CC}" presName="compNode" presStyleCnt="0"/>
      <dgm:spPr/>
    </dgm:pt>
    <dgm:pt modelId="{7A2FA297-6474-43D9-8C5A-1DD5141862B3}" type="pres">
      <dgm:prSet presAssocID="{0E3B5623-1116-42AA-AED1-B42AE586D6CC}" presName="bkgdShape" presStyleLbl="node1" presStyleIdx="3" presStyleCnt="5"/>
      <dgm:spPr/>
    </dgm:pt>
    <dgm:pt modelId="{317D4204-A118-44A8-AE81-B290DF33DBC7}" type="pres">
      <dgm:prSet presAssocID="{0E3B5623-1116-42AA-AED1-B42AE586D6CC}" presName="nodeTx" presStyleLbl="node1" presStyleIdx="3" presStyleCnt="5">
        <dgm:presLayoutVars>
          <dgm:bulletEnabled val="1"/>
        </dgm:presLayoutVars>
      </dgm:prSet>
      <dgm:spPr/>
    </dgm:pt>
    <dgm:pt modelId="{935401B0-5F9C-45BA-AF6D-075BE7F3B48D}" type="pres">
      <dgm:prSet presAssocID="{0E3B5623-1116-42AA-AED1-B42AE586D6CC}" presName="invisiNode" presStyleLbl="node1" presStyleIdx="3" presStyleCnt="5"/>
      <dgm:spPr/>
    </dgm:pt>
    <dgm:pt modelId="{6ABCBD19-BBDF-433A-9F10-6720E7845C03}" type="pres">
      <dgm:prSet presAssocID="{0E3B5623-1116-42AA-AED1-B42AE586D6CC}" presName="imagNode" presStyleLbl="fgImgPlace1" presStyleIdx="3" presStyleCnt="5"/>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pt>
    <dgm:pt modelId="{4649E631-D9AB-4BC5-800F-4BF99FC3419F}" type="pres">
      <dgm:prSet presAssocID="{DB519CD0-7854-41DD-833D-FA77533F07F7}" presName="sibTrans" presStyleLbl="sibTrans2D1" presStyleIdx="0" presStyleCnt="0"/>
      <dgm:spPr/>
    </dgm:pt>
    <dgm:pt modelId="{69ED29CF-07AC-4837-9E30-7C003E501976}" type="pres">
      <dgm:prSet presAssocID="{C13159B1-808D-444F-8B38-F09D0ECC38FA}" presName="compNode" presStyleCnt="0"/>
      <dgm:spPr/>
    </dgm:pt>
    <dgm:pt modelId="{498C6173-1300-4307-8E27-282AED8C6786}" type="pres">
      <dgm:prSet presAssocID="{C13159B1-808D-444F-8B38-F09D0ECC38FA}" presName="bkgdShape" presStyleLbl="node1" presStyleIdx="4" presStyleCnt="5"/>
      <dgm:spPr/>
    </dgm:pt>
    <dgm:pt modelId="{C1782448-EA78-4303-82A8-63DF90C4F56E}" type="pres">
      <dgm:prSet presAssocID="{C13159B1-808D-444F-8B38-F09D0ECC38FA}" presName="nodeTx" presStyleLbl="node1" presStyleIdx="4" presStyleCnt="5">
        <dgm:presLayoutVars>
          <dgm:bulletEnabled val="1"/>
        </dgm:presLayoutVars>
      </dgm:prSet>
      <dgm:spPr/>
    </dgm:pt>
    <dgm:pt modelId="{7C629129-65E0-4D4D-B49D-BEE215542FE0}" type="pres">
      <dgm:prSet presAssocID="{C13159B1-808D-444F-8B38-F09D0ECC38FA}" presName="invisiNode" presStyleLbl="node1" presStyleIdx="4" presStyleCnt="5"/>
      <dgm:spPr/>
    </dgm:pt>
    <dgm:pt modelId="{56F0C6A6-F1E5-4DE0-A205-508932B1AE8F}" type="pres">
      <dgm:prSet presAssocID="{C13159B1-808D-444F-8B38-F09D0ECC38FA}" presName="imagNode" presStyleLbl="fgImgPlace1" presStyleIdx="4" presStyleCnt="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t="-15000" b="-15000"/>
          </a:stretch>
        </a:blipFill>
      </dgm:spPr>
    </dgm:pt>
  </dgm:ptLst>
  <dgm:cxnLst>
    <dgm:cxn modelId="{0F3B9B02-A040-47E3-A07E-6FC534A9BC64}" type="presOf" srcId="{B85817BC-C1B1-4342-B6B3-D0BC4AD6F614}" destId="{F9A9A2CC-C782-45D3-B00E-EAD3F2360456}" srcOrd="0" destOrd="3" presId="urn:microsoft.com/office/officeart/2005/8/layout/hList7"/>
    <dgm:cxn modelId="{8D6A7E0F-3000-4A35-B50F-39A665D97EA4}" type="presOf" srcId="{A66B4A04-A110-4408-BC28-082B5F53B053}" destId="{498C6173-1300-4307-8E27-282AED8C6786}" srcOrd="0" destOrd="2" presId="urn:microsoft.com/office/officeart/2005/8/layout/hList7"/>
    <dgm:cxn modelId="{8669C410-1DD8-4F6C-AE5E-FFDCEAE514EC}" type="presOf" srcId="{D9655984-DD9A-405A-8226-39FDC017D793}" destId="{94432EC0-5C30-40F2-8987-FCF43CFD56CA}" srcOrd="1" destOrd="0" presId="urn:microsoft.com/office/officeart/2005/8/layout/hList7"/>
    <dgm:cxn modelId="{B6066111-6679-492F-AECD-7E460A18064C}" type="presOf" srcId="{A66B4A04-A110-4408-BC28-082B5F53B053}" destId="{C1782448-EA78-4303-82A8-63DF90C4F56E}" srcOrd="1" destOrd="2" presId="urn:microsoft.com/office/officeart/2005/8/layout/hList7"/>
    <dgm:cxn modelId="{AD580E14-A6A8-4601-8445-7A35D6F63FC0}" srcId="{C13159B1-808D-444F-8B38-F09D0ECC38FA}" destId="{8149DD64-681F-4B4C-B98D-68AB96B7E20B}" srcOrd="2" destOrd="0" parTransId="{35963ED4-EBAF-4DBF-B30D-AB6D01EB83A4}" sibTransId="{F094EF5D-1A4B-4D4E-AD64-F376348A499B}"/>
    <dgm:cxn modelId="{F3BED314-8495-4EA6-84E1-1C73B2661A5A}" srcId="{2A6C6D58-0473-473C-9503-94CD6A1C64A5}" destId="{635F66C1-F77F-497D-B7CF-D37F18C72AB2}" srcOrd="0" destOrd="0" parTransId="{9657FDD7-1DFA-483E-9A12-F3491EF71B37}" sibTransId="{21AD7B51-D503-4B0C-92CB-B3C31A6E0A64}"/>
    <dgm:cxn modelId="{41F36016-B98F-4F1C-A7DF-36B0F72F1B32}" srcId="{C13159B1-808D-444F-8B38-F09D0ECC38FA}" destId="{BEB5668B-8035-466D-A1D8-BDA3C41E6A4E}" srcOrd="0" destOrd="0" parTransId="{B081D49F-FA47-4B3D-B696-C7EC05AC8E39}" sibTransId="{FB7EF58C-3B78-4E45-9F09-A6DE0FB5F769}"/>
    <dgm:cxn modelId="{53B4B919-20FB-46FA-87AC-CFD6FB375263}" type="presOf" srcId="{CD69D487-3775-4F6E-89BB-9E82769386E7}" destId="{94432EC0-5C30-40F2-8987-FCF43CFD56CA}" srcOrd="1" destOrd="2" presId="urn:microsoft.com/office/officeart/2005/8/layout/hList7"/>
    <dgm:cxn modelId="{AF91C51A-58A0-4312-8558-050E70B30F73}" type="presOf" srcId="{BEB5668B-8035-466D-A1D8-BDA3C41E6A4E}" destId="{498C6173-1300-4307-8E27-282AED8C6786}" srcOrd="0" destOrd="1" presId="urn:microsoft.com/office/officeart/2005/8/layout/hList7"/>
    <dgm:cxn modelId="{4A9BF427-4B47-42E7-9C74-5DCDF9BB85AB}" srcId="{D9655984-DD9A-405A-8226-39FDC017D793}" destId="{A61993EA-02FD-494C-B22E-A12C8FEA64A8}" srcOrd="2" destOrd="0" parTransId="{1B9BF9BF-4F18-4E07-B3CC-DC1DFC7623DF}" sibTransId="{F8C6D419-531C-4202-8C5B-05B43AC1CD28}"/>
    <dgm:cxn modelId="{B62EED28-05D4-4826-A1E9-AE712DF81D46}" type="presOf" srcId="{D9655984-DD9A-405A-8226-39FDC017D793}" destId="{4A428067-C2AB-442D-AEA7-2DD7D483C004}" srcOrd="0" destOrd="0" presId="urn:microsoft.com/office/officeart/2005/8/layout/hList7"/>
    <dgm:cxn modelId="{0FB2B32B-189D-4FF7-B784-033E23D8FF4B}" type="presOf" srcId="{08648EE5-1541-4C22-ADF3-70CA8255B56B}" destId="{FAFF0DDE-9492-45DD-B215-437588BECFBD}" srcOrd="1" destOrd="0" presId="urn:microsoft.com/office/officeart/2005/8/layout/hList7"/>
    <dgm:cxn modelId="{649AE42C-232C-4201-9160-1FD20FAEC987}" type="presOf" srcId="{0E3B5623-1116-42AA-AED1-B42AE586D6CC}" destId="{317D4204-A118-44A8-AE81-B290DF33DBC7}" srcOrd="1" destOrd="0" presId="urn:microsoft.com/office/officeart/2005/8/layout/hList7"/>
    <dgm:cxn modelId="{B9D1BC37-9629-4D6A-85B1-D53503659D17}" type="presOf" srcId="{60D202E9-46F0-4044-8FCC-6F3D8D4393BB}" destId="{94432EC0-5C30-40F2-8987-FCF43CFD56CA}" srcOrd="1" destOrd="1" presId="urn:microsoft.com/office/officeart/2005/8/layout/hList7"/>
    <dgm:cxn modelId="{3BDB073B-F3E2-4B06-85A9-B3A5999C044B}" type="presOf" srcId="{DD151981-5CBD-42D4-B8AE-514906199DC3}" destId="{7A2FA297-6474-43D9-8C5A-1DD5141862B3}" srcOrd="0" destOrd="2" presId="urn:microsoft.com/office/officeart/2005/8/layout/hList7"/>
    <dgm:cxn modelId="{BD43D35B-B2F1-48BB-AE39-F978912C9D3F}" srcId="{349B5F9E-213F-4FBE-8767-EDD2B7BF850C}" destId="{D9655984-DD9A-405A-8226-39FDC017D793}" srcOrd="0" destOrd="0" parTransId="{B32E2296-4B9B-45B6-B620-2F2DCC321F22}" sibTransId="{10F4E8E2-B569-4731-B799-43E7508EFE32}"/>
    <dgm:cxn modelId="{1128F05D-BDE9-4BA4-A3AA-935C709DC33C}" type="presOf" srcId="{A61993EA-02FD-494C-B22E-A12C8FEA64A8}" destId="{4A428067-C2AB-442D-AEA7-2DD7D483C004}" srcOrd="0" destOrd="3" presId="urn:microsoft.com/office/officeart/2005/8/layout/hList7"/>
    <dgm:cxn modelId="{4CC9FD61-D766-45EA-A6B2-2899108511BD}" type="presOf" srcId="{BEB5668B-8035-466D-A1D8-BDA3C41E6A4E}" destId="{C1782448-EA78-4303-82A8-63DF90C4F56E}" srcOrd="1" destOrd="1" presId="urn:microsoft.com/office/officeart/2005/8/layout/hList7"/>
    <dgm:cxn modelId="{89EFC842-669D-437F-8926-CF669A8CAA10}" type="presOf" srcId="{B85817BC-C1B1-4342-B6B3-D0BC4AD6F614}" destId="{FAFF0DDE-9492-45DD-B215-437588BECFBD}" srcOrd="1" destOrd="3" presId="urn:microsoft.com/office/officeart/2005/8/layout/hList7"/>
    <dgm:cxn modelId="{F0174E43-40EB-4927-ADA5-3BFAE7CD7B4C}" type="presOf" srcId="{5AB8641E-AFC5-413A-8206-2914EF8C4C2A}" destId="{317D4204-A118-44A8-AE81-B290DF33DBC7}" srcOrd="1" destOrd="1" presId="urn:microsoft.com/office/officeart/2005/8/layout/hList7"/>
    <dgm:cxn modelId="{756F4B64-3343-49A2-8084-02D4611A409A}" srcId="{349B5F9E-213F-4FBE-8767-EDD2B7BF850C}" destId="{C13159B1-808D-444F-8B38-F09D0ECC38FA}" srcOrd="4" destOrd="0" parTransId="{52DBD012-29CA-4BB9-9D87-81C47E810D2F}" sibTransId="{0C777364-11B9-4195-80CE-6CDE7A5C3923}"/>
    <dgm:cxn modelId="{38386C4A-AF14-408C-B221-00E926225144}" type="presOf" srcId="{349B5F9E-213F-4FBE-8767-EDD2B7BF850C}" destId="{2F42AAA3-8A55-4783-BFC2-CCAA1DD3C184}" srcOrd="0" destOrd="0" presId="urn:microsoft.com/office/officeart/2005/8/layout/hList7"/>
    <dgm:cxn modelId="{8C2A564B-E8E5-4E7E-A9C4-70927717F8B4}" srcId="{0E3B5623-1116-42AA-AED1-B42AE586D6CC}" destId="{DD151981-5CBD-42D4-B8AE-514906199DC3}" srcOrd="1" destOrd="0" parTransId="{B6D79B7E-B832-4E7E-AB73-2222AC38730A}" sibTransId="{9E37519B-33F5-48EA-8FA3-8A048CA3E389}"/>
    <dgm:cxn modelId="{C507376E-3B01-4CE0-A89D-33D49373A5C2}" type="presOf" srcId="{08648EE5-1541-4C22-ADF3-70CA8255B56B}" destId="{F9A9A2CC-C782-45D3-B00E-EAD3F2360456}" srcOrd="0" destOrd="0" presId="urn:microsoft.com/office/officeart/2005/8/layout/hList7"/>
    <dgm:cxn modelId="{6A959B4E-4F9D-4809-A299-59B70F99FCCF}" type="presOf" srcId="{5AB8641E-AFC5-413A-8206-2914EF8C4C2A}" destId="{7A2FA297-6474-43D9-8C5A-1DD5141862B3}" srcOrd="0" destOrd="1" presId="urn:microsoft.com/office/officeart/2005/8/layout/hList7"/>
    <dgm:cxn modelId="{F553AC4F-A751-4EBA-8057-D97447F83CD2}" type="presOf" srcId="{C13159B1-808D-444F-8B38-F09D0ECC38FA}" destId="{C1782448-EA78-4303-82A8-63DF90C4F56E}" srcOrd="1" destOrd="0" presId="urn:microsoft.com/office/officeart/2005/8/layout/hList7"/>
    <dgm:cxn modelId="{F6E15E74-A83A-4A1E-9F42-2069AA705C68}" type="presOf" srcId="{DB519CD0-7854-41DD-833D-FA77533F07F7}" destId="{4649E631-D9AB-4BC5-800F-4BF99FC3419F}" srcOrd="0" destOrd="0" presId="urn:microsoft.com/office/officeart/2005/8/layout/hList7"/>
    <dgm:cxn modelId="{12FF8776-903C-413A-B76B-B24032B7AFF3}" type="presOf" srcId="{10F4E8E2-B569-4731-B799-43E7508EFE32}" destId="{92917938-CBD5-4A8F-A3C1-55A3E7FB3FA5}" srcOrd="0" destOrd="0" presId="urn:microsoft.com/office/officeart/2005/8/layout/hList7"/>
    <dgm:cxn modelId="{DD4B6D7A-E9E6-4812-80E2-F32AAB48AA03}" srcId="{2A6C6D58-0473-473C-9503-94CD6A1C64A5}" destId="{E8889B54-F86E-4A7B-9492-33556112F9BC}" srcOrd="1" destOrd="0" parTransId="{328FE3C0-668D-4D2E-BBC3-ECCBBC2E0989}" sibTransId="{DF6CAA5F-F33A-4475-8E4E-9A8C1B948F3D}"/>
    <dgm:cxn modelId="{84764D7A-FD7E-469C-949F-4EF8BEA5DE56}" type="presOf" srcId="{02CD58D0-11DF-44CC-B6F6-DF376AD8837E}" destId="{F9A9A2CC-C782-45D3-B00E-EAD3F2360456}" srcOrd="0" destOrd="2" presId="urn:microsoft.com/office/officeart/2005/8/layout/hList7"/>
    <dgm:cxn modelId="{F1EE2680-EAF7-4247-893D-A20DD0F3E085}" type="presOf" srcId="{0E3B5623-1116-42AA-AED1-B42AE586D6CC}" destId="{7A2FA297-6474-43D9-8C5A-1DD5141862B3}" srcOrd="0" destOrd="0" presId="urn:microsoft.com/office/officeart/2005/8/layout/hList7"/>
    <dgm:cxn modelId="{56139A85-7CB6-4C35-8C1C-24027DFBDB77}" srcId="{08648EE5-1541-4C22-ADF3-70CA8255B56B}" destId="{B85817BC-C1B1-4342-B6B3-D0BC4AD6F614}" srcOrd="2" destOrd="0" parTransId="{45AFB563-6E73-47C9-BEB2-86AC78B8CA79}" sibTransId="{9001C60C-289D-4EA7-82EA-67D3B68B0800}"/>
    <dgm:cxn modelId="{54290A8B-2079-4362-A009-1903B1AA7D16}" type="presOf" srcId="{E8889B54-F86E-4A7B-9492-33556112F9BC}" destId="{3096150F-DF75-495A-B36C-CC25EB33EB94}" srcOrd="1" destOrd="2" presId="urn:microsoft.com/office/officeart/2005/8/layout/hList7"/>
    <dgm:cxn modelId="{18B22194-28B8-44C8-9C3E-E41438AD4312}" type="presOf" srcId="{A61993EA-02FD-494C-B22E-A12C8FEA64A8}" destId="{94432EC0-5C30-40F2-8987-FCF43CFD56CA}" srcOrd="1" destOrd="3" presId="urn:microsoft.com/office/officeart/2005/8/layout/hList7"/>
    <dgm:cxn modelId="{CF225B99-7539-4ECD-BB98-6A9CBD989909}" type="presOf" srcId="{635F66C1-F77F-497D-B7CF-D37F18C72AB2}" destId="{3096150F-DF75-495A-B36C-CC25EB33EB94}" srcOrd="1" destOrd="1" presId="urn:microsoft.com/office/officeart/2005/8/layout/hList7"/>
    <dgm:cxn modelId="{ED238F9D-47CC-4300-81B5-C37B0768D894}" type="presOf" srcId="{2A6C6D58-0473-473C-9503-94CD6A1C64A5}" destId="{3096150F-DF75-495A-B36C-CC25EB33EB94}" srcOrd="1" destOrd="0" presId="urn:microsoft.com/office/officeart/2005/8/layout/hList7"/>
    <dgm:cxn modelId="{3BB5A49E-339F-4BA6-874A-51CE83E85285}" srcId="{08648EE5-1541-4C22-ADF3-70CA8255B56B}" destId="{230DA8D1-C028-42D3-A829-CD2FE5326994}" srcOrd="0" destOrd="0" parTransId="{5BEA8469-4385-4E90-B7E3-3F2196FBDA93}" sibTransId="{1F512C42-7C0F-4483-8771-6442ECF68B42}"/>
    <dgm:cxn modelId="{978B7B9F-568D-4ECE-93CB-60AFD4C208CA}" type="presOf" srcId="{2A6C6D58-0473-473C-9503-94CD6A1C64A5}" destId="{6E045429-94F4-4F00-BFD3-6C1CF7561432}" srcOrd="0" destOrd="0" presId="urn:microsoft.com/office/officeart/2005/8/layout/hList7"/>
    <dgm:cxn modelId="{930056A2-52AC-4467-9A48-57587CEEFD28}" srcId="{D9655984-DD9A-405A-8226-39FDC017D793}" destId="{CD69D487-3775-4F6E-89BB-9E82769386E7}" srcOrd="1" destOrd="0" parTransId="{7E7CB52F-74C6-4906-B2A5-A23E91532E79}" sibTransId="{446B8BB9-7CC0-4359-A04A-5C138125EB83}"/>
    <dgm:cxn modelId="{2539A3A5-E763-47C5-925A-9EA1670B3E12}" type="presOf" srcId="{E8889B54-F86E-4A7B-9492-33556112F9BC}" destId="{6E045429-94F4-4F00-BFD3-6C1CF7561432}" srcOrd="0" destOrd="2" presId="urn:microsoft.com/office/officeart/2005/8/layout/hList7"/>
    <dgm:cxn modelId="{8A6BE7A7-A659-4FD4-B941-E589AE637547}" type="presOf" srcId="{10CEEC1E-97F7-4B5D-AE95-88B21AD9102F}" destId="{8FC7AEEE-556E-416B-AD40-2CDDB8232EC7}" srcOrd="0" destOrd="0" presId="urn:microsoft.com/office/officeart/2005/8/layout/hList7"/>
    <dgm:cxn modelId="{52EFF4A9-EE4D-4524-8A90-F9DFE2674EF2}" type="presOf" srcId="{230DA8D1-C028-42D3-A829-CD2FE5326994}" destId="{FAFF0DDE-9492-45DD-B215-437588BECFBD}" srcOrd="1" destOrd="1" presId="urn:microsoft.com/office/officeart/2005/8/layout/hList7"/>
    <dgm:cxn modelId="{2A714CAF-0F8D-4C9E-859F-56837347866D}" type="presOf" srcId="{CD69D487-3775-4F6E-89BB-9E82769386E7}" destId="{4A428067-C2AB-442D-AEA7-2DD7D483C004}" srcOrd="0" destOrd="2" presId="urn:microsoft.com/office/officeart/2005/8/layout/hList7"/>
    <dgm:cxn modelId="{0D12C6B2-9FBD-4E31-AA5B-DE72C8B9DDFB}" type="presOf" srcId="{C13159B1-808D-444F-8B38-F09D0ECC38FA}" destId="{498C6173-1300-4307-8E27-282AED8C6786}" srcOrd="0" destOrd="0" presId="urn:microsoft.com/office/officeart/2005/8/layout/hList7"/>
    <dgm:cxn modelId="{257956B3-AE53-411D-90AE-0820EE2037A4}" srcId="{349B5F9E-213F-4FBE-8767-EDD2B7BF850C}" destId="{0E3B5623-1116-42AA-AED1-B42AE586D6CC}" srcOrd="3" destOrd="0" parTransId="{E9574488-035E-4FDD-AD05-032A368A53FD}" sibTransId="{DB519CD0-7854-41DD-833D-FA77533F07F7}"/>
    <dgm:cxn modelId="{E9C152B6-AB22-499A-9F87-FEAF3940B853}" srcId="{349B5F9E-213F-4FBE-8767-EDD2B7BF850C}" destId="{08648EE5-1541-4C22-ADF3-70CA8255B56B}" srcOrd="2" destOrd="0" parTransId="{E9CEDF71-E852-40DC-B440-637E559CCA6B}" sibTransId="{080369D9-AB0D-4695-ACB7-5B67666CD53A}"/>
    <dgm:cxn modelId="{4D15F5B7-F36E-426C-9EE5-7915AFCBFBB7}" srcId="{D9655984-DD9A-405A-8226-39FDC017D793}" destId="{5D61FA18-E98C-4022-BB74-AFBA8B90DF43}" srcOrd="3" destOrd="0" parTransId="{FFF7464D-0750-4616-8B68-A1CC30A37053}" sibTransId="{D28C3AE4-5EED-4448-B435-88885A909138}"/>
    <dgm:cxn modelId="{5DF58DB9-9590-4636-AB6E-A9296F0328EE}" srcId="{349B5F9E-213F-4FBE-8767-EDD2B7BF850C}" destId="{2A6C6D58-0473-473C-9503-94CD6A1C64A5}" srcOrd="1" destOrd="0" parTransId="{6DEDC8FB-DECE-4814-82AD-33DEA1955589}" sibTransId="{10CEEC1E-97F7-4B5D-AE95-88B21AD9102F}"/>
    <dgm:cxn modelId="{56C6B3B9-1087-44F3-B5F9-29ED4A0C3C70}" srcId="{C13159B1-808D-444F-8B38-F09D0ECC38FA}" destId="{A66B4A04-A110-4408-BC28-082B5F53B053}" srcOrd="1" destOrd="0" parTransId="{125A7F27-09B8-4FF0-995C-3703B8C69A16}" sibTransId="{2E07D8A9-7FE1-4D66-A0E6-7B06133216E7}"/>
    <dgm:cxn modelId="{2D6136BB-B8AD-4D30-9D91-0FE6E2DA2433}" type="presOf" srcId="{5D61FA18-E98C-4022-BB74-AFBA8B90DF43}" destId="{4A428067-C2AB-442D-AEA7-2DD7D483C004}" srcOrd="0" destOrd="4" presId="urn:microsoft.com/office/officeart/2005/8/layout/hList7"/>
    <dgm:cxn modelId="{9D4282C0-8642-44C0-A249-08BF8A4D1EE2}" srcId="{08648EE5-1541-4C22-ADF3-70CA8255B56B}" destId="{02CD58D0-11DF-44CC-B6F6-DF376AD8837E}" srcOrd="1" destOrd="0" parTransId="{335B980B-CED4-4CFB-9681-F5B1F3D4C81F}" sibTransId="{947D0D0D-0F18-4E71-A3A9-FFDC547561AC}"/>
    <dgm:cxn modelId="{E6F499C1-642C-4E78-ACF4-B6DB02341FD0}" type="presOf" srcId="{8149DD64-681F-4B4C-B98D-68AB96B7E20B}" destId="{498C6173-1300-4307-8E27-282AED8C6786}" srcOrd="0" destOrd="3" presId="urn:microsoft.com/office/officeart/2005/8/layout/hList7"/>
    <dgm:cxn modelId="{B03E30C5-DAF5-42F3-9254-EFFC20DE2BB5}" type="presOf" srcId="{DD151981-5CBD-42D4-B8AE-514906199DC3}" destId="{317D4204-A118-44A8-AE81-B290DF33DBC7}" srcOrd="1" destOrd="2" presId="urn:microsoft.com/office/officeart/2005/8/layout/hList7"/>
    <dgm:cxn modelId="{5B6BE1C8-6DF4-4E8E-A65F-D76753FF37DE}" type="presOf" srcId="{5D61FA18-E98C-4022-BB74-AFBA8B90DF43}" destId="{94432EC0-5C30-40F2-8987-FCF43CFD56CA}" srcOrd="1" destOrd="4" presId="urn:microsoft.com/office/officeart/2005/8/layout/hList7"/>
    <dgm:cxn modelId="{2E5FAED0-90E7-4E68-BCED-6724EBAFBC04}" srcId="{D9655984-DD9A-405A-8226-39FDC017D793}" destId="{60D202E9-46F0-4044-8FCC-6F3D8D4393BB}" srcOrd="0" destOrd="0" parTransId="{029D2C50-B9F4-4A71-96D0-5BE15403CE8E}" sibTransId="{25C6E2EF-479F-4182-9AF0-F2ED696D9811}"/>
    <dgm:cxn modelId="{07EC7ADF-6341-46BD-9D35-0B1DDEA46300}" type="presOf" srcId="{635F66C1-F77F-497D-B7CF-D37F18C72AB2}" destId="{6E045429-94F4-4F00-BFD3-6C1CF7561432}" srcOrd="0" destOrd="1" presId="urn:microsoft.com/office/officeart/2005/8/layout/hList7"/>
    <dgm:cxn modelId="{9595A0E1-A822-475A-93DD-6EF7AD2B25B0}" srcId="{0E3B5623-1116-42AA-AED1-B42AE586D6CC}" destId="{5AB8641E-AFC5-413A-8206-2914EF8C4C2A}" srcOrd="0" destOrd="0" parTransId="{7331ADF1-2F88-4792-B779-CAAE555DFC4E}" sibTransId="{FD481236-497A-4A32-83C2-ED34C9E3F7E5}"/>
    <dgm:cxn modelId="{9044B5E2-7063-4847-806E-9AD61D4F2D07}" type="presOf" srcId="{080369D9-AB0D-4695-ACB7-5B67666CD53A}" destId="{E0057A0C-A51A-44ED-A700-606813B624CF}" srcOrd="0" destOrd="0" presId="urn:microsoft.com/office/officeart/2005/8/layout/hList7"/>
    <dgm:cxn modelId="{774F24E3-1F7F-4403-81E5-F481AD77F06C}" type="presOf" srcId="{8149DD64-681F-4B4C-B98D-68AB96B7E20B}" destId="{C1782448-EA78-4303-82A8-63DF90C4F56E}" srcOrd="1" destOrd="3" presId="urn:microsoft.com/office/officeart/2005/8/layout/hList7"/>
    <dgm:cxn modelId="{1BDCC3F2-3696-49F2-95F6-BA7647F269B6}" type="presOf" srcId="{02CD58D0-11DF-44CC-B6F6-DF376AD8837E}" destId="{FAFF0DDE-9492-45DD-B215-437588BECFBD}" srcOrd="1" destOrd="2" presId="urn:microsoft.com/office/officeart/2005/8/layout/hList7"/>
    <dgm:cxn modelId="{C955C2F3-C713-402B-B760-41E700A69BB1}" type="presOf" srcId="{230DA8D1-C028-42D3-A829-CD2FE5326994}" destId="{F9A9A2CC-C782-45D3-B00E-EAD3F2360456}" srcOrd="0" destOrd="1" presId="urn:microsoft.com/office/officeart/2005/8/layout/hList7"/>
    <dgm:cxn modelId="{D2C8F2FF-5086-4A7A-90EE-39DC579964F2}" type="presOf" srcId="{60D202E9-46F0-4044-8FCC-6F3D8D4393BB}" destId="{4A428067-C2AB-442D-AEA7-2DD7D483C004}" srcOrd="0" destOrd="1" presId="urn:microsoft.com/office/officeart/2005/8/layout/hList7"/>
    <dgm:cxn modelId="{BB8D73D6-3BCF-47B6-899B-3BCA5B554E3F}" type="presParOf" srcId="{2F42AAA3-8A55-4783-BFC2-CCAA1DD3C184}" destId="{8C982BF4-6F76-4377-A878-8D354C37AF7C}" srcOrd="0" destOrd="0" presId="urn:microsoft.com/office/officeart/2005/8/layout/hList7"/>
    <dgm:cxn modelId="{D77DEAE2-D99F-448D-95A9-6487557C414D}" type="presParOf" srcId="{2F42AAA3-8A55-4783-BFC2-CCAA1DD3C184}" destId="{8F9B561D-8AF8-4668-9915-DDFA9489FA14}" srcOrd="1" destOrd="0" presId="urn:microsoft.com/office/officeart/2005/8/layout/hList7"/>
    <dgm:cxn modelId="{1B24DCC3-AD71-469A-860F-04080BC9D769}" type="presParOf" srcId="{8F9B561D-8AF8-4668-9915-DDFA9489FA14}" destId="{34D9AB7C-DBA8-4571-9007-F2108D2DF692}" srcOrd="0" destOrd="0" presId="urn:microsoft.com/office/officeart/2005/8/layout/hList7"/>
    <dgm:cxn modelId="{30CB5426-8150-4136-ACAE-B248A83C59F2}" type="presParOf" srcId="{34D9AB7C-DBA8-4571-9007-F2108D2DF692}" destId="{4A428067-C2AB-442D-AEA7-2DD7D483C004}" srcOrd="0" destOrd="0" presId="urn:microsoft.com/office/officeart/2005/8/layout/hList7"/>
    <dgm:cxn modelId="{638F20BA-D2A9-4D13-9517-7ACCEEB01746}" type="presParOf" srcId="{34D9AB7C-DBA8-4571-9007-F2108D2DF692}" destId="{94432EC0-5C30-40F2-8987-FCF43CFD56CA}" srcOrd="1" destOrd="0" presId="urn:microsoft.com/office/officeart/2005/8/layout/hList7"/>
    <dgm:cxn modelId="{2C2F96FB-7453-4885-BF21-FAA311A7DF27}" type="presParOf" srcId="{34D9AB7C-DBA8-4571-9007-F2108D2DF692}" destId="{430232A9-143C-422C-98AC-FBA36A385FDB}" srcOrd="2" destOrd="0" presId="urn:microsoft.com/office/officeart/2005/8/layout/hList7"/>
    <dgm:cxn modelId="{8010DB87-266D-4446-8537-9FA94D2D9811}" type="presParOf" srcId="{34D9AB7C-DBA8-4571-9007-F2108D2DF692}" destId="{5A636E08-31AC-4F92-A85E-846F6CB0EA14}" srcOrd="3" destOrd="0" presId="urn:microsoft.com/office/officeart/2005/8/layout/hList7"/>
    <dgm:cxn modelId="{EDD8CFE3-1F32-42C0-813E-970C90796D29}" type="presParOf" srcId="{8F9B561D-8AF8-4668-9915-DDFA9489FA14}" destId="{92917938-CBD5-4A8F-A3C1-55A3E7FB3FA5}" srcOrd="1" destOrd="0" presId="urn:microsoft.com/office/officeart/2005/8/layout/hList7"/>
    <dgm:cxn modelId="{42D21BF7-C724-472B-A445-F1A04A969D0D}" type="presParOf" srcId="{8F9B561D-8AF8-4668-9915-DDFA9489FA14}" destId="{C5318AF2-D7CC-4B92-9193-34093FC4C007}" srcOrd="2" destOrd="0" presId="urn:microsoft.com/office/officeart/2005/8/layout/hList7"/>
    <dgm:cxn modelId="{04E5522A-5438-495C-A9D0-5957F7E784E2}" type="presParOf" srcId="{C5318AF2-D7CC-4B92-9193-34093FC4C007}" destId="{6E045429-94F4-4F00-BFD3-6C1CF7561432}" srcOrd="0" destOrd="0" presId="urn:microsoft.com/office/officeart/2005/8/layout/hList7"/>
    <dgm:cxn modelId="{36F7E056-D6B0-4693-9E41-0E3ADECC785B}" type="presParOf" srcId="{C5318AF2-D7CC-4B92-9193-34093FC4C007}" destId="{3096150F-DF75-495A-B36C-CC25EB33EB94}" srcOrd="1" destOrd="0" presId="urn:microsoft.com/office/officeart/2005/8/layout/hList7"/>
    <dgm:cxn modelId="{1AC1F46F-749D-423A-A144-90A87E29B539}" type="presParOf" srcId="{C5318AF2-D7CC-4B92-9193-34093FC4C007}" destId="{59A68DE9-3B44-4FFA-B2E1-7A4268BCAEBB}" srcOrd="2" destOrd="0" presId="urn:microsoft.com/office/officeart/2005/8/layout/hList7"/>
    <dgm:cxn modelId="{FA3D9AF7-EEE8-4342-BFB6-DA66F2DD2488}" type="presParOf" srcId="{C5318AF2-D7CC-4B92-9193-34093FC4C007}" destId="{87C8984D-C485-4ECD-85B0-EC0146778939}" srcOrd="3" destOrd="0" presId="urn:microsoft.com/office/officeart/2005/8/layout/hList7"/>
    <dgm:cxn modelId="{5F9D2909-6039-4219-AF35-45888CCE4927}" type="presParOf" srcId="{8F9B561D-8AF8-4668-9915-DDFA9489FA14}" destId="{8FC7AEEE-556E-416B-AD40-2CDDB8232EC7}" srcOrd="3" destOrd="0" presId="urn:microsoft.com/office/officeart/2005/8/layout/hList7"/>
    <dgm:cxn modelId="{60EBD4E9-AE90-4012-AD25-B259D8DF3BBB}" type="presParOf" srcId="{8F9B561D-8AF8-4668-9915-DDFA9489FA14}" destId="{E48BF4E7-C4D6-4C45-9DC6-1D2FDD1EE0C8}" srcOrd="4" destOrd="0" presId="urn:microsoft.com/office/officeart/2005/8/layout/hList7"/>
    <dgm:cxn modelId="{F1D985B1-553D-4F0E-A443-839083C9810F}" type="presParOf" srcId="{E48BF4E7-C4D6-4C45-9DC6-1D2FDD1EE0C8}" destId="{F9A9A2CC-C782-45D3-B00E-EAD3F2360456}" srcOrd="0" destOrd="0" presId="urn:microsoft.com/office/officeart/2005/8/layout/hList7"/>
    <dgm:cxn modelId="{F775BB6C-C843-43A0-A9B9-317377657F67}" type="presParOf" srcId="{E48BF4E7-C4D6-4C45-9DC6-1D2FDD1EE0C8}" destId="{FAFF0DDE-9492-45DD-B215-437588BECFBD}" srcOrd="1" destOrd="0" presId="urn:microsoft.com/office/officeart/2005/8/layout/hList7"/>
    <dgm:cxn modelId="{1D3EBF30-ED01-4A1B-B07A-DA99C5082F59}" type="presParOf" srcId="{E48BF4E7-C4D6-4C45-9DC6-1D2FDD1EE0C8}" destId="{1374FC89-010E-4D1E-A464-6D131F9FF316}" srcOrd="2" destOrd="0" presId="urn:microsoft.com/office/officeart/2005/8/layout/hList7"/>
    <dgm:cxn modelId="{006CD47F-D54A-4EDD-9B63-BDE0A285E096}" type="presParOf" srcId="{E48BF4E7-C4D6-4C45-9DC6-1D2FDD1EE0C8}" destId="{ABD32C3F-8543-4828-A211-9A3AF141F6B7}" srcOrd="3" destOrd="0" presId="urn:microsoft.com/office/officeart/2005/8/layout/hList7"/>
    <dgm:cxn modelId="{0D21FD9C-B752-45A2-83FC-108F4F4CB60B}" type="presParOf" srcId="{8F9B561D-8AF8-4668-9915-DDFA9489FA14}" destId="{E0057A0C-A51A-44ED-A700-606813B624CF}" srcOrd="5" destOrd="0" presId="urn:microsoft.com/office/officeart/2005/8/layout/hList7"/>
    <dgm:cxn modelId="{1EE6357D-E652-4A21-92C9-E74A41B4370D}" type="presParOf" srcId="{8F9B561D-8AF8-4668-9915-DDFA9489FA14}" destId="{9052C409-6B7C-4AF2-B69D-DE44B4755EFA}" srcOrd="6" destOrd="0" presId="urn:microsoft.com/office/officeart/2005/8/layout/hList7"/>
    <dgm:cxn modelId="{2129D071-7F7E-464A-A5E5-8D400E8F815A}" type="presParOf" srcId="{9052C409-6B7C-4AF2-B69D-DE44B4755EFA}" destId="{7A2FA297-6474-43D9-8C5A-1DD5141862B3}" srcOrd="0" destOrd="0" presId="urn:microsoft.com/office/officeart/2005/8/layout/hList7"/>
    <dgm:cxn modelId="{8255367C-40AC-4A54-A837-04A32754603F}" type="presParOf" srcId="{9052C409-6B7C-4AF2-B69D-DE44B4755EFA}" destId="{317D4204-A118-44A8-AE81-B290DF33DBC7}" srcOrd="1" destOrd="0" presId="urn:microsoft.com/office/officeart/2005/8/layout/hList7"/>
    <dgm:cxn modelId="{5B58D98C-64D1-4B77-88F7-C29C85F111A1}" type="presParOf" srcId="{9052C409-6B7C-4AF2-B69D-DE44B4755EFA}" destId="{935401B0-5F9C-45BA-AF6D-075BE7F3B48D}" srcOrd="2" destOrd="0" presId="urn:microsoft.com/office/officeart/2005/8/layout/hList7"/>
    <dgm:cxn modelId="{37F46462-3E91-431D-88BB-D26CB221FF0E}" type="presParOf" srcId="{9052C409-6B7C-4AF2-B69D-DE44B4755EFA}" destId="{6ABCBD19-BBDF-433A-9F10-6720E7845C03}" srcOrd="3" destOrd="0" presId="urn:microsoft.com/office/officeart/2005/8/layout/hList7"/>
    <dgm:cxn modelId="{F076B8F7-5E28-4EC1-AEAA-2E1CEDC66614}" type="presParOf" srcId="{8F9B561D-8AF8-4668-9915-DDFA9489FA14}" destId="{4649E631-D9AB-4BC5-800F-4BF99FC3419F}" srcOrd="7" destOrd="0" presId="urn:microsoft.com/office/officeart/2005/8/layout/hList7"/>
    <dgm:cxn modelId="{D992831A-0608-4B9B-81F4-CA7D48337B7A}" type="presParOf" srcId="{8F9B561D-8AF8-4668-9915-DDFA9489FA14}" destId="{69ED29CF-07AC-4837-9E30-7C003E501976}" srcOrd="8" destOrd="0" presId="urn:microsoft.com/office/officeart/2005/8/layout/hList7"/>
    <dgm:cxn modelId="{A62742D2-A8E5-4624-A905-9A7E6046C5F9}" type="presParOf" srcId="{69ED29CF-07AC-4837-9E30-7C003E501976}" destId="{498C6173-1300-4307-8E27-282AED8C6786}" srcOrd="0" destOrd="0" presId="urn:microsoft.com/office/officeart/2005/8/layout/hList7"/>
    <dgm:cxn modelId="{50FACB68-5106-4999-9516-9A5333C06D2A}" type="presParOf" srcId="{69ED29CF-07AC-4837-9E30-7C003E501976}" destId="{C1782448-EA78-4303-82A8-63DF90C4F56E}" srcOrd="1" destOrd="0" presId="urn:microsoft.com/office/officeart/2005/8/layout/hList7"/>
    <dgm:cxn modelId="{67A00D36-30A5-4F8E-867D-1230402EFC61}" type="presParOf" srcId="{69ED29CF-07AC-4837-9E30-7C003E501976}" destId="{7C629129-65E0-4D4D-B49D-BEE215542FE0}" srcOrd="2" destOrd="0" presId="urn:microsoft.com/office/officeart/2005/8/layout/hList7"/>
    <dgm:cxn modelId="{916D2BDF-135D-47B2-AC80-CD9F11BB5AEB}" type="presParOf" srcId="{69ED29CF-07AC-4837-9E30-7C003E501976}" destId="{56F0C6A6-F1E5-4DE0-A205-508932B1AE8F}"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CF5646-82D6-4181-AC9D-6075C0EA8EF6}" type="doc">
      <dgm:prSet loTypeId="urn:microsoft.com/office/officeart/2005/8/layout/gear1" loCatId="relationship" qsTypeId="urn:microsoft.com/office/officeart/2005/8/quickstyle/simple1" qsCatId="simple" csTypeId="urn:microsoft.com/office/officeart/2005/8/colors/colorful4" csCatId="colorful" phldr="1"/>
      <dgm:spPr/>
    </dgm:pt>
    <dgm:pt modelId="{641CB092-B614-4AA4-8822-B1C71AA51138}">
      <dgm:prSet phldrT="[Text]" custT="1"/>
      <dgm:spPr/>
      <dgm:t>
        <a:bodyPr/>
        <a:lstStyle/>
        <a:p>
          <a:r>
            <a:rPr lang="en-CA" sz="2400" b="1" u="sng" dirty="0">
              <a:effectLst>
                <a:outerShdw blurRad="38100" dist="38100" dir="2700000" algn="tl">
                  <a:srgbClr val="000000">
                    <a:alpha val="43137"/>
                  </a:srgbClr>
                </a:outerShdw>
              </a:effectLst>
            </a:rPr>
            <a:t>Social</a:t>
          </a:r>
        </a:p>
      </dgm:t>
    </dgm:pt>
    <dgm:pt modelId="{E5EC855F-30FF-437A-AE1B-2D72452A5ED7}" type="parTrans" cxnId="{F6676840-5F9D-417F-BB19-B9EF32496C34}">
      <dgm:prSet/>
      <dgm:spPr/>
      <dgm:t>
        <a:bodyPr/>
        <a:lstStyle/>
        <a:p>
          <a:endParaRPr lang="en-CA"/>
        </a:p>
      </dgm:t>
    </dgm:pt>
    <dgm:pt modelId="{F8983088-7C1E-4968-9094-7C048C36C331}" type="sibTrans" cxnId="{F6676840-5F9D-417F-BB19-B9EF32496C34}">
      <dgm:prSet/>
      <dgm:spPr/>
      <dgm:t>
        <a:bodyPr/>
        <a:lstStyle/>
        <a:p>
          <a:endParaRPr lang="en-CA"/>
        </a:p>
      </dgm:t>
    </dgm:pt>
    <dgm:pt modelId="{C216D9FF-B6C6-48CC-BDB0-23E964991555}">
      <dgm:prSet phldrT="[Text]" custT="1"/>
      <dgm:spPr/>
      <dgm:t>
        <a:bodyPr/>
        <a:lstStyle/>
        <a:p>
          <a:r>
            <a:rPr lang="en-CA" sz="2400" b="0" dirty="0">
              <a:effectLst>
                <a:outerShdw blurRad="38100" dist="38100" dir="2700000" algn="tl">
                  <a:srgbClr val="000000">
                    <a:alpha val="43137"/>
                  </a:srgbClr>
                </a:outerShdw>
              </a:effectLst>
            </a:rPr>
            <a:t>Built</a:t>
          </a:r>
        </a:p>
      </dgm:t>
    </dgm:pt>
    <dgm:pt modelId="{41260659-8C98-43C8-BEC1-9DC474A82330}" type="parTrans" cxnId="{767B0AA7-2F5A-4F20-A6F4-57702CF5D14B}">
      <dgm:prSet/>
      <dgm:spPr/>
      <dgm:t>
        <a:bodyPr/>
        <a:lstStyle/>
        <a:p>
          <a:endParaRPr lang="en-CA"/>
        </a:p>
      </dgm:t>
    </dgm:pt>
    <dgm:pt modelId="{6368E4EA-F87D-4E29-BE89-78278E4D7994}" type="sibTrans" cxnId="{767B0AA7-2F5A-4F20-A6F4-57702CF5D14B}">
      <dgm:prSet/>
      <dgm:spPr/>
      <dgm:t>
        <a:bodyPr/>
        <a:lstStyle/>
        <a:p>
          <a:endParaRPr lang="en-CA"/>
        </a:p>
      </dgm:t>
    </dgm:pt>
    <dgm:pt modelId="{E3ECAB6A-80CC-40AE-B7B7-538266495B25}">
      <dgm:prSet phldrT="[Text]" custT="1"/>
      <dgm:spPr/>
      <dgm:t>
        <a:bodyPr/>
        <a:lstStyle/>
        <a:p>
          <a:r>
            <a:rPr lang="en-CA" sz="2400" b="0" dirty="0">
              <a:effectLst>
                <a:outerShdw blurRad="38100" dist="38100" dir="2700000" algn="tl">
                  <a:srgbClr val="000000">
                    <a:alpha val="43137"/>
                  </a:srgbClr>
                </a:outerShdw>
              </a:effectLst>
            </a:rPr>
            <a:t>Natural</a:t>
          </a:r>
        </a:p>
      </dgm:t>
    </dgm:pt>
    <dgm:pt modelId="{7DB32F9A-D7F5-4FB6-ACA6-B7898FE171B4}" type="parTrans" cxnId="{BF1E797B-D4EA-46A9-859D-38EE87D50EED}">
      <dgm:prSet/>
      <dgm:spPr/>
      <dgm:t>
        <a:bodyPr/>
        <a:lstStyle/>
        <a:p>
          <a:endParaRPr lang="en-CA"/>
        </a:p>
      </dgm:t>
    </dgm:pt>
    <dgm:pt modelId="{0FEDBCC6-99D7-4013-B014-875E5BA76DC2}" type="sibTrans" cxnId="{BF1E797B-D4EA-46A9-859D-38EE87D50EED}">
      <dgm:prSet/>
      <dgm:spPr/>
      <dgm:t>
        <a:bodyPr/>
        <a:lstStyle/>
        <a:p>
          <a:endParaRPr lang="en-CA"/>
        </a:p>
      </dgm:t>
    </dgm:pt>
    <dgm:pt modelId="{756A3DD9-0D8F-4577-9436-28F8C20E9668}">
      <dgm:prSet phldrT="[Text]" custT="1"/>
      <dgm:spPr/>
      <dgm:t>
        <a:bodyPr/>
        <a:lstStyle/>
        <a:p>
          <a:r>
            <a:rPr lang="en-CA" sz="1600" dirty="0"/>
            <a:t>Air</a:t>
          </a:r>
        </a:p>
      </dgm:t>
    </dgm:pt>
    <dgm:pt modelId="{7726AF02-53D2-4CBD-932C-E51BACE496F6}" type="parTrans" cxnId="{6A1144F8-9FEC-411C-A3CA-A895E3D62BF9}">
      <dgm:prSet/>
      <dgm:spPr/>
      <dgm:t>
        <a:bodyPr/>
        <a:lstStyle/>
        <a:p>
          <a:endParaRPr lang="en-CA"/>
        </a:p>
      </dgm:t>
    </dgm:pt>
    <dgm:pt modelId="{6E1CA832-53D1-45F2-A483-1F6C38497938}" type="sibTrans" cxnId="{6A1144F8-9FEC-411C-A3CA-A895E3D62BF9}">
      <dgm:prSet/>
      <dgm:spPr/>
      <dgm:t>
        <a:bodyPr/>
        <a:lstStyle/>
        <a:p>
          <a:endParaRPr lang="en-CA"/>
        </a:p>
      </dgm:t>
    </dgm:pt>
    <dgm:pt modelId="{AB7BCD3C-D4BD-4EB9-B346-ADFB35DAD6C6}">
      <dgm:prSet phldrT="[Text]" custT="1"/>
      <dgm:spPr/>
      <dgm:t>
        <a:bodyPr/>
        <a:lstStyle/>
        <a:p>
          <a:r>
            <a:rPr lang="en-CA" sz="1600" dirty="0"/>
            <a:t>Water</a:t>
          </a:r>
        </a:p>
      </dgm:t>
    </dgm:pt>
    <dgm:pt modelId="{A639B5AF-58A2-44DC-ADDA-3C240A158416}" type="parTrans" cxnId="{EFFEDB63-D36B-4291-8CDF-8EF2960CCC31}">
      <dgm:prSet/>
      <dgm:spPr/>
      <dgm:t>
        <a:bodyPr/>
        <a:lstStyle/>
        <a:p>
          <a:endParaRPr lang="en-CA"/>
        </a:p>
      </dgm:t>
    </dgm:pt>
    <dgm:pt modelId="{92320BBD-EE61-4A4B-82E3-775B9245E0A3}" type="sibTrans" cxnId="{EFFEDB63-D36B-4291-8CDF-8EF2960CCC31}">
      <dgm:prSet/>
      <dgm:spPr/>
      <dgm:t>
        <a:bodyPr/>
        <a:lstStyle/>
        <a:p>
          <a:endParaRPr lang="en-CA"/>
        </a:p>
      </dgm:t>
    </dgm:pt>
    <dgm:pt modelId="{C766DE71-5847-4116-BAB5-D93878939CB3}">
      <dgm:prSet phldrT="[Text]" custT="1"/>
      <dgm:spPr/>
      <dgm:t>
        <a:bodyPr/>
        <a:lstStyle/>
        <a:p>
          <a:r>
            <a:rPr lang="en-CA" sz="1600" dirty="0"/>
            <a:t>Land</a:t>
          </a:r>
        </a:p>
      </dgm:t>
    </dgm:pt>
    <dgm:pt modelId="{41FD38BE-AB62-44B2-9556-2D11425B6CE3}" type="parTrans" cxnId="{B3790536-9F2B-4AA4-9148-5FE55FD26060}">
      <dgm:prSet/>
      <dgm:spPr/>
      <dgm:t>
        <a:bodyPr/>
        <a:lstStyle/>
        <a:p>
          <a:endParaRPr lang="en-CA"/>
        </a:p>
      </dgm:t>
    </dgm:pt>
    <dgm:pt modelId="{CD4CCCD7-E3EC-4D36-A365-3566486C1461}" type="sibTrans" cxnId="{B3790536-9F2B-4AA4-9148-5FE55FD26060}">
      <dgm:prSet/>
      <dgm:spPr/>
      <dgm:t>
        <a:bodyPr/>
        <a:lstStyle/>
        <a:p>
          <a:endParaRPr lang="en-CA"/>
        </a:p>
      </dgm:t>
    </dgm:pt>
    <dgm:pt modelId="{48D49131-2139-473E-B24F-89F0FC6BDC92}">
      <dgm:prSet phldrT="[Text]" custT="1"/>
      <dgm:spPr/>
      <dgm:t>
        <a:bodyPr/>
        <a:lstStyle/>
        <a:p>
          <a:r>
            <a:rPr lang="en-CA" sz="1600" dirty="0"/>
            <a:t>Soil</a:t>
          </a:r>
        </a:p>
      </dgm:t>
    </dgm:pt>
    <dgm:pt modelId="{31F5DB7A-FABD-44FB-96A9-0DD77AA7F2C1}" type="parTrans" cxnId="{0CB5B558-B2DD-4355-A813-9D4A082E2967}">
      <dgm:prSet/>
      <dgm:spPr/>
      <dgm:t>
        <a:bodyPr/>
        <a:lstStyle/>
        <a:p>
          <a:endParaRPr lang="en-CA"/>
        </a:p>
      </dgm:t>
    </dgm:pt>
    <dgm:pt modelId="{09AB2A16-ED74-45B9-A908-187C621B1425}" type="sibTrans" cxnId="{0CB5B558-B2DD-4355-A813-9D4A082E2967}">
      <dgm:prSet/>
      <dgm:spPr/>
      <dgm:t>
        <a:bodyPr/>
        <a:lstStyle/>
        <a:p>
          <a:endParaRPr lang="en-CA"/>
        </a:p>
      </dgm:t>
    </dgm:pt>
    <dgm:pt modelId="{B516CDB9-074A-4B47-BC9B-1C79065C7192}">
      <dgm:prSet phldrT="[Text]" custT="1"/>
      <dgm:spPr/>
      <dgm:t>
        <a:bodyPr/>
        <a:lstStyle/>
        <a:p>
          <a:r>
            <a:rPr lang="en-CA" sz="1600" dirty="0"/>
            <a:t>Houses &amp; buildings</a:t>
          </a:r>
        </a:p>
      </dgm:t>
    </dgm:pt>
    <dgm:pt modelId="{27A1F7D5-7F2E-4084-B248-3B69CC24EA68}" type="parTrans" cxnId="{3A891F37-4EDB-4C01-9D79-96B5F5118E15}">
      <dgm:prSet/>
      <dgm:spPr/>
      <dgm:t>
        <a:bodyPr/>
        <a:lstStyle/>
        <a:p>
          <a:endParaRPr lang="en-CA"/>
        </a:p>
      </dgm:t>
    </dgm:pt>
    <dgm:pt modelId="{338110E0-B1A1-43E5-84C2-AC4EC8922657}" type="sibTrans" cxnId="{3A891F37-4EDB-4C01-9D79-96B5F5118E15}">
      <dgm:prSet/>
      <dgm:spPr/>
      <dgm:t>
        <a:bodyPr/>
        <a:lstStyle/>
        <a:p>
          <a:endParaRPr lang="en-CA"/>
        </a:p>
      </dgm:t>
    </dgm:pt>
    <dgm:pt modelId="{C40E815F-7D8B-4391-8B72-4CD3355929CC}">
      <dgm:prSet phldrT="[Text]" custT="1"/>
      <dgm:spPr/>
      <dgm:t>
        <a:bodyPr/>
        <a:lstStyle/>
        <a:p>
          <a:r>
            <a:rPr lang="en-CA" sz="1600" dirty="0"/>
            <a:t>Transportation</a:t>
          </a:r>
        </a:p>
      </dgm:t>
    </dgm:pt>
    <dgm:pt modelId="{F1C4FDCB-FF3D-4DC6-9DCF-EFC268E06CBC}" type="parTrans" cxnId="{B09543B2-486B-459B-A1A3-D26F45B8D369}">
      <dgm:prSet/>
      <dgm:spPr/>
      <dgm:t>
        <a:bodyPr/>
        <a:lstStyle/>
        <a:p>
          <a:endParaRPr lang="en-CA"/>
        </a:p>
      </dgm:t>
    </dgm:pt>
    <dgm:pt modelId="{6AA2E2D9-F311-49B8-9642-424B515BAFD5}" type="sibTrans" cxnId="{B09543B2-486B-459B-A1A3-D26F45B8D369}">
      <dgm:prSet/>
      <dgm:spPr/>
      <dgm:t>
        <a:bodyPr/>
        <a:lstStyle/>
        <a:p>
          <a:endParaRPr lang="en-CA"/>
        </a:p>
      </dgm:t>
    </dgm:pt>
    <dgm:pt modelId="{F32714A4-1B9B-4D81-915C-56A7CEE2F3B4}">
      <dgm:prSet phldrT="[Text]" custT="1"/>
      <dgm:spPr/>
      <dgm:t>
        <a:bodyPr/>
        <a:lstStyle/>
        <a:p>
          <a:r>
            <a:rPr lang="en-CA" sz="1600" dirty="0"/>
            <a:t>Public space</a:t>
          </a:r>
        </a:p>
      </dgm:t>
    </dgm:pt>
    <dgm:pt modelId="{88015630-DDA1-4578-904E-5AFF906E4D9D}" type="parTrans" cxnId="{3FDBC616-1617-4998-ABEC-408A900794A2}">
      <dgm:prSet/>
      <dgm:spPr/>
      <dgm:t>
        <a:bodyPr/>
        <a:lstStyle/>
        <a:p>
          <a:endParaRPr lang="en-CA"/>
        </a:p>
      </dgm:t>
    </dgm:pt>
    <dgm:pt modelId="{54524C49-6453-4727-8FA7-DD5448AB92D2}" type="sibTrans" cxnId="{3FDBC616-1617-4998-ABEC-408A900794A2}">
      <dgm:prSet/>
      <dgm:spPr/>
      <dgm:t>
        <a:bodyPr/>
        <a:lstStyle/>
        <a:p>
          <a:endParaRPr lang="en-CA"/>
        </a:p>
      </dgm:t>
    </dgm:pt>
    <dgm:pt modelId="{8A6A0C73-4923-4BA0-B6AF-C76EE56C56A4}">
      <dgm:prSet phldrT="[Text]" custT="1"/>
      <dgm:spPr/>
      <dgm:t>
        <a:bodyPr/>
        <a:lstStyle/>
        <a:p>
          <a:r>
            <a:rPr lang="en-CA" sz="1600" dirty="0"/>
            <a:t>Noise</a:t>
          </a:r>
        </a:p>
      </dgm:t>
    </dgm:pt>
    <dgm:pt modelId="{37A098BE-B273-4749-AADC-1DCACDE44150}" type="parTrans" cxnId="{423C9942-B304-4659-9FD1-AE20C3E86521}">
      <dgm:prSet/>
      <dgm:spPr/>
      <dgm:t>
        <a:bodyPr/>
        <a:lstStyle/>
        <a:p>
          <a:endParaRPr lang="en-CA"/>
        </a:p>
      </dgm:t>
    </dgm:pt>
    <dgm:pt modelId="{CF357861-A343-46DC-BEC2-67704B0065F0}" type="sibTrans" cxnId="{423C9942-B304-4659-9FD1-AE20C3E86521}">
      <dgm:prSet/>
      <dgm:spPr/>
      <dgm:t>
        <a:bodyPr/>
        <a:lstStyle/>
        <a:p>
          <a:endParaRPr lang="en-CA"/>
        </a:p>
      </dgm:t>
    </dgm:pt>
    <dgm:pt modelId="{14868606-D7A6-4042-8334-AA83DE0C6F38}">
      <dgm:prSet phldrT="[Text]" custT="1"/>
      <dgm:spPr/>
      <dgm:t>
        <a:bodyPr/>
        <a:lstStyle/>
        <a:p>
          <a:r>
            <a:rPr lang="en-CA" sz="1600" dirty="0"/>
            <a:t>Infrastructure</a:t>
          </a:r>
        </a:p>
      </dgm:t>
    </dgm:pt>
    <dgm:pt modelId="{A94EE238-1C67-4FBB-B5D3-EEF1A2D1BA76}" type="parTrans" cxnId="{B08C9A6D-FEC2-4129-885C-883E4ECDDA88}">
      <dgm:prSet/>
      <dgm:spPr/>
      <dgm:t>
        <a:bodyPr/>
        <a:lstStyle/>
        <a:p>
          <a:endParaRPr lang="en-CA"/>
        </a:p>
      </dgm:t>
    </dgm:pt>
    <dgm:pt modelId="{49D3260A-9DEE-45CE-8EBC-C7AFA3CFD464}" type="sibTrans" cxnId="{B08C9A6D-FEC2-4129-885C-883E4ECDDA88}">
      <dgm:prSet/>
      <dgm:spPr/>
      <dgm:t>
        <a:bodyPr/>
        <a:lstStyle/>
        <a:p>
          <a:endParaRPr lang="en-CA"/>
        </a:p>
      </dgm:t>
    </dgm:pt>
    <dgm:pt modelId="{3399F71C-6ACB-4900-8E42-90FB688A93BC}">
      <dgm:prSet phldrT="[Text]" custT="1"/>
      <dgm:spPr/>
      <dgm:t>
        <a:bodyPr/>
        <a:lstStyle/>
        <a:p>
          <a:r>
            <a:rPr lang="en-CA" sz="1600" dirty="0"/>
            <a:t>Socioeconomic</a:t>
          </a:r>
        </a:p>
      </dgm:t>
    </dgm:pt>
    <dgm:pt modelId="{7278BD3E-1E7B-477D-9E62-1E91ECD87AC8}" type="parTrans" cxnId="{6C2E7C77-06C7-487E-A710-B4CDF38B0964}">
      <dgm:prSet/>
      <dgm:spPr/>
      <dgm:t>
        <a:bodyPr/>
        <a:lstStyle/>
        <a:p>
          <a:endParaRPr lang="en-CA"/>
        </a:p>
      </dgm:t>
    </dgm:pt>
    <dgm:pt modelId="{FB2449FF-9B3B-4C05-921D-0C9546527DB7}" type="sibTrans" cxnId="{6C2E7C77-06C7-487E-A710-B4CDF38B0964}">
      <dgm:prSet/>
      <dgm:spPr/>
      <dgm:t>
        <a:bodyPr/>
        <a:lstStyle/>
        <a:p>
          <a:endParaRPr lang="en-CA"/>
        </a:p>
      </dgm:t>
    </dgm:pt>
    <dgm:pt modelId="{4BA22C97-4666-481E-A6F1-89244F9E2F67}">
      <dgm:prSet phldrT="[Text]" custT="1"/>
      <dgm:spPr/>
      <dgm:t>
        <a:bodyPr/>
        <a:lstStyle/>
        <a:p>
          <a:r>
            <a:rPr lang="en-CA" sz="1600" dirty="0"/>
            <a:t>Cultural</a:t>
          </a:r>
        </a:p>
      </dgm:t>
    </dgm:pt>
    <dgm:pt modelId="{B4980201-9778-4422-BF07-A403402ACE22}" type="parTrans" cxnId="{92AB83F9-E14F-42DD-88D1-2172040631CA}">
      <dgm:prSet/>
      <dgm:spPr/>
      <dgm:t>
        <a:bodyPr/>
        <a:lstStyle/>
        <a:p>
          <a:endParaRPr lang="en-CA"/>
        </a:p>
      </dgm:t>
    </dgm:pt>
    <dgm:pt modelId="{8B907C0E-717E-4065-AA09-47D088FF6469}" type="sibTrans" cxnId="{92AB83F9-E14F-42DD-88D1-2172040631CA}">
      <dgm:prSet/>
      <dgm:spPr/>
      <dgm:t>
        <a:bodyPr/>
        <a:lstStyle/>
        <a:p>
          <a:endParaRPr lang="en-CA"/>
        </a:p>
      </dgm:t>
    </dgm:pt>
    <dgm:pt modelId="{4D4BDAF3-AD6B-41D4-B74F-8A8B0182A2C7}">
      <dgm:prSet phldrT="[Text]" custT="1"/>
      <dgm:spPr/>
      <dgm:t>
        <a:bodyPr/>
        <a:lstStyle/>
        <a:p>
          <a:r>
            <a:rPr lang="en-CA" sz="1600" dirty="0"/>
            <a:t>SDH</a:t>
          </a:r>
        </a:p>
      </dgm:t>
    </dgm:pt>
    <dgm:pt modelId="{B7492DE8-4BEC-4535-9DBC-B6D14B8821B9}" type="parTrans" cxnId="{D8BB2737-41C9-43E4-874F-0827ECBAC009}">
      <dgm:prSet/>
      <dgm:spPr/>
      <dgm:t>
        <a:bodyPr/>
        <a:lstStyle/>
        <a:p>
          <a:endParaRPr lang="en-CA"/>
        </a:p>
      </dgm:t>
    </dgm:pt>
    <dgm:pt modelId="{4ECF5681-996A-45ED-89E4-993CE6D8EECC}" type="sibTrans" cxnId="{D8BB2737-41C9-43E4-874F-0827ECBAC009}">
      <dgm:prSet/>
      <dgm:spPr/>
      <dgm:t>
        <a:bodyPr/>
        <a:lstStyle/>
        <a:p>
          <a:endParaRPr lang="en-CA"/>
        </a:p>
      </dgm:t>
    </dgm:pt>
    <dgm:pt modelId="{6120782B-96E6-4BDD-9337-187F2FED614C}">
      <dgm:prSet phldrT="[Text]" custT="1"/>
      <dgm:spPr/>
      <dgm:t>
        <a:bodyPr/>
        <a:lstStyle/>
        <a:p>
          <a:r>
            <a:rPr lang="en-CA" sz="1600" dirty="0"/>
            <a:t>Connectedness</a:t>
          </a:r>
        </a:p>
      </dgm:t>
    </dgm:pt>
    <dgm:pt modelId="{60DE8124-8E8B-4C6A-917A-EEDA9FF7E44F}" type="parTrans" cxnId="{DCC1D425-1F83-4592-BAB3-9A1D96DFA6D6}">
      <dgm:prSet/>
      <dgm:spPr/>
      <dgm:t>
        <a:bodyPr/>
        <a:lstStyle/>
        <a:p>
          <a:endParaRPr lang="en-CA"/>
        </a:p>
      </dgm:t>
    </dgm:pt>
    <dgm:pt modelId="{6ABE645C-214A-439F-812F-0EF0CEA046B0}" type="sibTrans" cxnId="{DCC1D425-1F83-4592-BAB3-9A1D96DFA6D6}">
      <dgm:prSet/>
      <dgm:spPr/>
      <dgm:t>
        <a:bodyPr/>
        <a:lstStyle/>
        <a:p>
          <a:endParaRPr lang="en-CA"/>
        </a:p>
      </dgm:t>
    </dgm:pt>
    <dgm:pt modelId="{378BC336-1CF7-4EA5-A9A8-F8F2563450CB}">
      <dgm:prSet phldrT="[Text]" custT="1"/>
      <dgm:spPr/>
      <dgm:t>
        <a:bodyPr/>
        <a:lstStyle/>
        <a:p>
          <a:r>
            <a:rPr lang="en-CA" sz="1600" dirty="0"/>
            <a:t>Power &amp; inequity</a:t>
          </a:r>
        </a:p>
      </dgm:t>
    </dgm:pt>
    <dgm:pt modelId="{8D8756A9-F7E0-4695-81A9-24E933D0121A}" type="parTrans" cxnId="{B642CF7B-1FC2-4E6F-81D7-FC42D6A821F6}">
      <dgm:prSet/>
      <dgm:spPr/>
      <dgm:t>
        <a:bodyPr/>
        <a:lstStyle/>
        <a:p>
          <a:endParaRPr lang="en-CA"/>
        </a:p>
      </dgm:t>
    </dgm:pt>
    <dgm:pt modelId="{CFADC675-73FB-4C17-A39A-66E0CBDE293E}" type="sibTrans" cxnId="{B642CF7B-1FC2-4E6F-81D7-FC42D6A821F6}">
      <dgm:prSet/>
      <dgm:spPr/>
      <dgm:t>
        <a:bodyPr/>
        <a:lstStyle/>
        <a:p>
          <a:endParaRPr lang="en-CA"/>
        </a:p>
      </dgm:t>
    </dgm:pt>
    <dgm:pt modelId="{18269F2C-5811-4E98-BC7F-2CA645949931}" type="pres">
      <dgm:prSet presAssocID="{09CF5646-82D6-4181-AC9D-6075C0EA8EF6}" presName="composite" presStyleCnt="0">
        <dgm:presLayoutVars>
          <dgm:chMax val="3"/>
          <dgm:animLvl val="lvl"/>
          <dgm:resizeHandles val="exact"/>
        </dgm:presLayoutVars>
      </dgm:prSet>
      <dgm:spPr/>
    </dgm:pt>
    <dgm:pt modelId="{398EB869-F11F-40B3-9D8C-87B71813E3E5}" type="pres">
      <dgm:prSet presAssocID="{641CB092-B614-4AA4-8822-B1C71AA51138}" presName="gear1" presStyleLbl="node1" presStyleIdx="0" presStyleCnt="3">
        <dgm:presLayoutVars>
          <dgm:chMax val="1"/>
          <dgm:bulletEnabled val="1"/>
        </dgm:presLayoutVars>
      </dgm:prSet>
      <dgm:spPr/>
    </dgm:pt>
    <dgm:pt modelId="{AFE014BB-344D-46BD-A472-AB98F53996C8}" type="pres">
      <dgm:prSet presAssocID="{641CB092-B614-4AA4-8822-B1C71AA51138}" presName="gear1srcNode" presStyleLbl="node1" presStyleIdx="0" presStyleCnt="3"/>
      <dgm:spPr/>
    </dgm:pt>
    <dgm:pt modelId="{ACD79C99-5382-49CD-BD64-1FE6E9C898E2}" type="pres">
      <dgm:prSet presAssocID="{641CB092-B614-4AA4-8822-B1C71AA51138}" presName="gear1dstNode" presStyleLbl="node1" presStyleIdx="0" presStyleCnt="3"/>
      <dgm:spPr/>
    </dgm:pt>
    <dgm:pt modelId="{E7DBC759-542C-4D31-8571-17F2CE9B382C}" type="pres">
      <dgm:prSet presAssocID="{641CB092-B614-4AA4-8822-B1C71AA51138}" presName="gear1ch" presStyleLbl="fgAcc1" presStyleIdx="0" presStyleCnt="3" custScaleX="117440" custScaleY="151444" custLinFactNeighborX="-50751" custLinFactNeighborY="-11752">
        <dgm:presLayoutVars>
          <dgm:chMax val="0"/>
          <dgm:bulletEnabled val="1"/>
        </dgm:presLayoutVars>
      </dgm:prSet>
      <dgm:spPr/>
    </dgm:pt>
    <dgm:pt modelId="{1650F0B6-2ED5-4921-BC57-D244442D3254}" type="pres">
      <dgm:prSet presAssocID="{C216D9FF-B6C6-48CC-BDB0-23E964991555}" presName="gear2" presStyleLbl="node1" presStyleIdx="1" presStyleCnt="3">
        <dgm:presLayoutVars>
          <dgm:chMax val="1"/>
          <dgm:bulletEnabled val="1"/>
        </dgm:presLayoutVars>
      </dgm:prSet>
      <dgm:spPr/>
    </dgm:pt>
    <dgm:pt modelId="{B5A23CA8-7BC1-4185-B140-72C34789B4C3}" type="pres">
      <dgm:prSet presAssocID="{C216D9FF-B6C6-48CC-BDB0-23E964991555}" presName="gear2srcNode" presStyleLbl="node1" presStyleIdx="1" presStyleCnt="3"/>
      <dgm:spPr/>
    </dgm:pt>
    <dgm:pt modelId="{000D4C45-59A2-416D-8AC8-2B42ABEEE805}" type="pres">
      <dgm:prSet presAssocID="{C216D9FF-B6C6-48CC-BDB0-23E964991555}" presName="gear2dstNode" presStyleLbl="node1" presStyleIdx="1" presStyleCnt="3"/>
      <dgm:spPr/>
    </dgm:pt>
    <dgm:pt modelId="{79079377-C9C8-4422-BBDC-4B6C5AC54CF5}" type="pres">
      <dgm:prSet presAssocID="{C216D9FF-B6C6-48CC-BDB0-23E964991555}" presName="gear2ch" presStyleLbl="fgAcc1" presStyleIdx="1" presStyleCnt="3" custScaleX="129553" custScaleY="154623" custLinFactNeighborX="-79313" custLinFactNeighborY="-76921">
        <dgm:presLayoutVars>
          <dgm:chMax val="0"/>
          <dgm:bulletEnabled val="1"/>
        </dgm:presLayoutVars>
      </dgm:prSet>
      <dgm:spPr/>
    </dgm:pt>
    <dgm:pt modelId="{98AE8534-E4AD-4903-8A89-42FBF40F2EF2}" type="pres">
      <dgm:prSet presAssocID="{E3ECAB6A-80CC-40AE-B7B7-538266495B25}" presName="gear3" presStyleLbl="node1" presStyleIdx="2" presStyleCnt="3"/>
      <dgm:spPr/>
    </dgm:pt>
    <dgm:pt modelId="{A4A3B438-01CA-4313-BCD6-D34C39649F34}" type="pres">
      <dgm:prSet presAssocID="{E3ECAB6A-80CC-40AE-B7B7-538266495B25}" presName="gear3tx" presStyleLbl="node1" presStyleIdx="2" presStyleCnt="3">
        <dgm:presLayoutVars>
          <dgm:chMax val="1"/>
          <dgm:bulletEnabled val="1"/>
        </dgm:presLayoutVars>
      </dgm:prSet>
      <dgm:spPr/>
    </dgm:pt>
    <dgm:pt modelId="{0CD4480B-15E2-44BC-963B-AA6762441F47}" type="pres">
      <dgm:prSet presAssocID="{E3ECAB6A-80CC-40AE-B7B7-538266495B25}" presName="gear3srcNode" presStyleLbl="node1" presStyleIdx="2" presStyleCnt="3"/>
      <dgm:spPr/>
    </dgm:pt>
    <dgm:pt modelId="{8C5A23FD-94D6-4854-A99D-399C6484E78C}" type="pres">
      <dgm:prSet presAssocID="{E3ECAB6A-80CC-40AE-B7B7-538266495B25}" presName="gear3dstNode" presStyleLbl="node1" presStyleIdx="2" presStyleCnt="3"/>
      <dgm:spPr/>
    </dgm:pt>
    <dgm:pt modelId="{EF103373-58D9-4A74-9B6C-17A5E8CC948B}" type="pres">
      <dgm:prSet presAssocID="{E3ECAB6A-80CC-40AE-B7B7-538266495B25}" presName="gear3ch" presStyleLbl="fgAcc1" presStyleIdx="2" presStyleCnt="3" custScaleX="72737" custScaleY="119431" custLinFactNeighborX="4303" custLinFactNeighborY="-24176">
        <dgm:presLayoutVars>
          <dgm:chMax val="0"/>
          <dgm:bulletEnabled val="1"/>
        </dgm:presLayoutVars>
      </dgm:prSet>
      <dgm:spPr/>
    </dgm:pt>
    <dgm:pt modelId="{55DC12BA-C2CB-4621-81D8-2974069FCAC2}" type="pres">
      <dgm:prSet presAssocID="{F8983088-7C1E-4968-9094-7C048C36C331}" presName="connector1" presStyleLbl="sibTrans2D1" presStyleIdx="0" presStyleCnt="3"/>
      <dgm:spPr/>
    </dgm:pt>
    <dgm:pt modelId="{DAE7B85E-A55A-4049-A424-4D50ECD46D0F}" type="pres">
      <dgm:prSet presAssocID="{6368E4EA-F87D-4E29-BE89-78278E4D7994}" presName="connector2" presStyleLbl="sibTrans2D1" presStyleIdx="1" presStyleCnt="3"/>
      <dgm:spPr/>
    </dgm:pt>
    <dgm:pt modelId="{BC13E352-0F33-4C59-A231-4C609A0D66D0}" type="pres">
      <dgm:prSet presAssocID="{0FEDBCC6-99D7-4013-B014-875E5BA76DC2}" presName="connector3" presStyleLbl="sibTrans2D1" presStyleIdx="2" presStyleCnt="3"/>
      <dgm:spPr/>
    </dgm:pt>
  </dgm:ptLst>
  <dgm:cxnLst>
    <dgm:cxn modelId="{8535E601-AB2F-43F4-82D7-1DBE4F4DF2E4}" type="presOf" srcId="{8A6A0C73-4923-4BA0-B6AF-C76EE56C56A4}" destId="{79079377-C9C8-4422-BBDC-4B6C5AC54CF5}" srcOrd="0" destOrd="4" presId="urn:microsoft.com/office/officeart/2005/8/layout/gear1"/>
    <dgm:cxn modelId="{3FDBC616-1617-4998-ABEC-408A900794A2}" srcId="{C216D9FF-B6C6-48CC-BDB0-23E964991555}" destId="{F32714A4-1B9B-4D81-915C-56A7CEE2F3B4}" srcOrd="3" destOrd="0" parTransId="{88015630-DDA1-4578-904E-5AFF906E4D9D}" sibTransId="{54524C49-6453-4727-8FA7-DD5448AB92D2}"/>
    <dgm:cxn modelId="{DCC1D425-1F83-4592-BAB3-9A1D96DFA6D6}" srcId="{641CB092-B614-4AA4-8822-B1C71AA51138}" destId="{6120782B-96E6-4BDD-9337-187F2FED614C}" srcOrd="3" destOrd="0" parTransId="{60DE8124-8E8B-4C6A-917A-EEDA9FF7E44F}" sibTransId="{6ABE645C-214A-439F-812F-0EF0CEA046B0}"/>
    <dgm:cxn modelId="{6CDA3228-4097-4BAC-B5EE-9CE14C7812EF}" type="presOf" srcId="{09CF5646-82D6-4181-AC9D-6075C0EA8EF6}" destId="{18269F2C-5811-4E98-BC7F-2CA645949931}" srcOrd="0" destOrd="0" presId="urn:microsoft.com/office/officeart/2005/8/layout/gear1"/>
    <dgm:cxn modelId="{9C462A2E-CBA3-4EA3-9EAE-0D3EE6A1FDD9}" type="presOf" srcId="{F8983088-7C1E-4968-9094-7C048C36C331}" destId="{55DC12BA-C2CB-4621-81D8-2974069FCAC2}" srcOrd="0" destOrd="0" presId="urn:microsoft.com/office/officeart/2005/8/layout/gear1"/>
    <dgm:cxn modelId="{66C65A35-9B9E-4C3C-B0AA-644129EA6F93}" type="presOf" srcId="{C40E815F-7D8B-4391-8B72-4CD3355929CC}" destId="{79079377-C9C8-4422-BBDC-4B6C5AC54CF5}" srcOrd="0" destOrd="2" presId="urn:microsoft.com/office/officeart/2005/8/layout/gear1"/>
    <dgm:cxn modelId="{B3790536-9F2B-4AA4-9148-5FE55FD26060}" srcId="{E3ECAB6A-80CC-40AE-B7B7-538266495B25}" destId="{C766DE71-5847-4116-BAB5-D93878939CB3}" srcOrd="2" destOrd="0" parTransId="{41FD38BE-AB62-44B2-9556-2D11425B6CE3}" sibTransId="{CD4CCCD7-E3EC-4D36-A365-3566486C1461}"/>
    <dgm:cxn modelId="{3A891F37-4EDB-4C01-9D79-96B5F5118E15}" srcId="{C216D9FF-B6C6-48CC-BDB0-23E964991555}" destId="{B516CDB9-074A-4B47-BC9B-1C79065C7192}" srcOrd="0" destOrd="0" parTransId="{27A1F7D5-7F2E-4084-B248-3B69CC24EA68}" sibTransId="{338110E0-B1A1-43E5-84C2-AC4EC8922657}"/>
    <dgm:cxn modelId="{D8BB2737-41C9-43E4-874F-0827ECBAC009}" srcId="{641CB092-B614-4AA4-8822-B1C71AA51138}" destId="{4D4BDAF3-AD6B-41D4-B74F-8A8B0182A2C7}" srcOrd="2" destOrd="0" parTransId="{B7492DE8-4BEC-4535-9DBC-B6D14B8821B9}" sibTransId="{4ECF5681-996A-45ED-89E4-993CE6D8EECC}"/>
    <dgm:cxn modelId="{637BBD3B-3999-432A-8076-E1CC3724A3F6}" type="presOf" srcId="{641CB092-B614-4AA4-8822-B1C71AA51138}" destId="{398EB869-F11F-40B3-9D8C-87B71813E3E5}" srcOrd="0" destOrd="0" presId="urn:microsoft.com/office/officeart/2005/8/layout/gear1"/>
    <dgm:cxn modelId="{F6676840-5F9D-417F-BB19-B9EF32496C34}" srcId="{09CF5646-82D6-4181-AC9D-6075C0EA8EF6}" destId="{641CB092-B614-4AA4-8822-B1C71AA51138}" srcOrd="0" destOrd="0" parTransId="{E5EC855F-30FF-437A-AE1B-2D72452A5ED7}" sibTransId="{F8983088-7C1E-4968-9094-7C048C36C331}"/>
    <dgm:cxn modelId="{423C9942-B304-4659-9FD1-AE20C3E86521}" srcId="{C216D9FF-B6C6-48CC-BDB0-23E964991555}" destId="{8A6A0C73-4923-4BA0-B6AF-C76EE56C56A4}" srcOrd="4" destOrd="0" parTransId="{37A098BE-B273-4749-AADC-1DCACDE44150}" sibTransId="{CF357861-A343-46DC-BEC2-67704B0065F0}"/>
    <dgm:cxn modelId="{409A9943-03A6-40A1-9641-98324729D9AE}" type="presOf" srcId="{E3ECAB6A-80CC-40AE-B7B7-538266495B25}" destId="{A4A3B438-01CA-4313-BCD6-D34C39649F34}" srcOrd="1" destOrd="0" presId="urn:microsoft.com/office/officeart/2005/8/layout/gear1"/>
    <dgm:cxn modelId="{EFFEDB63-D36B-4291-8CDF-8EF2960CCC31}" srcId="{E3ECAB6A-80CC-40AE-B7B7-538266495B25}" destId="{AB7BCD3C-D4BD-4EB9-B346-ADFB35DAD6C6}" srcOrd="1" destOrd="0" parTransId="{A639B5AF-58A2-44DC-ADDA-3C240A158416}" sibTransId="{92320BBD-EE61-4A4B-82E3-775B9245E0A3}"/>
    <dgm:cxn modelId="{9E3B4665-14D1-4D3F-9ACE-DF89F7B8FCE4}" type="presOf" srcId="{C216D9FF-B6C6-48CC-BDB0-23E964991555}" destId="{000D4C45-59A2-416D-8AC8-2B42ABEEE805}" srcOrd="2" destOrd="0" presId="urn:microsoft.com/office/officeart/2005/8/layout/gear1"/>
    <dgm:cxn modelId="{6CE97545-E797-49A0-A415-3118BE0E1DC4}" type="presOf" srcId="{F32714A4-1B9B-4D81-915C-56A7CEE2F3B4}" destId="{79079377-C9C8-4422-BBDC-4B6C5AC54CF5}" srcOrd="0" destOrd="3" presId="urn:microsoft.com/office/officeart/2005/8/layout/gear1"/>
    <dgm:cxn modelId="{3C2B5D47-D6CF-4E8D-9678-9AF34DC00B35}" type="presOf" srcId="{3399F71C-6ACB-4900-8E42-90FB688A93BC}" destId="{E7DBC759-542C-4D31-8571-17F2CE9B382C}" srcOrd="0" destOrd="0" presId="urn:microsoft.com/office/officeart/2005/8/layout/gear1"/>
    <dgm:cxn modelId="{B08C9A6D-FEC2-4129-885C-883E4ECDDA88}" srcId="{C216D9FF-B6C6-48CC-BDB0-23E964991555}" destId="{14868606-D7A6-4042-8334-AA83DE0C6F38}" srcOrd="1" destOrd="0" parTransId="{A94EE238-1C67-4FBB-B5D3-EEF1A2D1BA76}" sibTransId="{49D3260A-9DEE-45CE-8EBC-C7AFA3CFD464}"/>
    <dgm:cxn modelId="{CB3ED44F-63B5-4083-8A36-061491DC3D79}" type="presOf" srcId="{6120782B-96E6-4BDD-9337-187F2FED614C}" destId="{E7DBC759-542C-4D31-8571-17F2CE9B382C}" srcOrd="0" destOrd="3" presId="urn:microsoft.com/office/officeart/2005/8/layout/gear1"/>
    <dgm:cxn modelId="{6BA07277-8F34-4C40-91C1-00E93CC158D7}" type="presOf" srcId="{641CB092-B614-4AA4-8822-B1C71AA51138}" destId="{AFE014BB-344D-46BD-A472-AB98F53996C8}" srcOrd="1" destOrd="0" presId="urn:microsoft.com/office/officeart/2005/8/layout/gear1"/>
    <dgm:cxn modelId="{6C2E7C77-06C7-487E-A710-B4CDF38B0964}" srcId="{641CB092-B614-4AA4-8822-B1C71AA51138}" destId="{3399F71C-6ACB-4900-8E42-90FB688A93BC}" srcOrd="0" destOrd="0" parTransId="{7278BD3E-1E7B-477D-9E62-1E91ECD87AC8}" sibTransId="{FB2449FF-9B3B-4C05-921D-0C9546527DB7}"/>
    <dgm:cxn modelId="{0CB5B558-B2DD-4355-A813-9D4A082E2967}" srcId="{E3ECAB6A-80CC-40AE-B7B7-538266495B25}" destId="{48D49131-2139-473E-B24F-89F0FC6BDC92}" srcOrd="3" destOrd="0" parTransId="{31F5DB7A-FABD-44FB-96A9-0DD77AA7F2C1}" sibTransId="{09AB2A16-ED74-45B9-A908-187C621B1425}"/>
    <dgm:cxn modelId="{C53D9D59-D1C0-4718-BF4F-62674E4E1CDE}" type="presOf" srcId="{AB7BCD3C-D4BD-4EB9-B346-ADFB35DAD6C6}" destId="{EF103373-58D9-4A74-9B6C-17A5E8CC948B}" srcOrd="0" destOrd="1" presId="urn:microsoft.com/office/officeart/2005/8/layout/gear1"/>
    <dgm:cxn modelId="{D5DFB25A-53A1-4CEF-8C05-B8CD3A72D7F7}" type="presOf" srcId="{378BC336-1CF7-4EA5-A9A8-F8F2563450CB}" destId="{E7DBC759-542C-4D31-8571-17F2CE9B382C}" srcOrd="0" destOrd="4" presId="urn:microsoft.com/office/officeart/2005/8/layout/gear1"/>
    <dgm:cxn modelId="{BF1E797B-D4EA-46A9-859D-38EE87D50EED}" srcId="{09CF5646-82D6-4181-AC9D-6075C0EA8EF6}" destId="{E3ECAB6A-80CC-40AE-B7B7-538266495B25}" srcOrd="2" destOrd="0" parTransId="{7DB32F9A-D7F5-4FB6-ACA6-B7898FE171B4}" sibTransId="{0FEDBCC6-99D7-4013-B014-875E5BA76DC2}"/>
    <dgm:cxn modelId="{B642CF7B-1FC2-4E6F-81D7-FC42D6A821F6}" srcId="{641CB092-B614-4AA4-8822-B1C71AA51138}" destId="{378BC336-1CF7-4EA5-A9A8-F8F2563450CB}" srcOrd="4" destOrd="0" parTransId="{8D8756A9-F7E0-4695-81A9-24E933D0121A}" sibTransId="{CFADC675-73FB-4C17-A39A-66E0CBDE293E}"/>
    <dgm:cxn modelId="{A14D847C-0EAC-41E7-B0FF-BC4F51808A56}" type="presOf" srcId="{14868606-D7A6-4042-8334-AA83DE0C6F38}" destId="{79079377-C9C8-4422-BBDC-4B6C5AC54CF5}" srcOrd="0" destOrd="1" presId="urn:microsoft.com/office/officeart/2005/8/layout/gear1"/>
    <dgm:cxn modelId="{5ED1EA7C-FF49-4C06-AC2A-779BB411D551}" type="presOf" srcId="{B516CDB9-074A-4B47-BC9B-1C79065C7192}" destId="{79079377-C9C8-4422-BBDC-4B6C5AC54CF5}" srcOrd="0" destOrd="0" presId="urn:microsoft.com/office/officeart/2005/8/layout/gear1"/>
    <dgm:cxn modelId="{C0D2357D-6FA9-4E28-9C7A-CE7D8242F23D}" type="presOf" srcId="{C766DE71-5847-4116-BAB5-D93878939CB3}" destId="{EF103373-58D9-4A74-9B6C-17A5E8CC948B}" srcOrd="0" destOrd="2" presId="urn:microsoft.com/office/officeart/2005/8/layout/gear1"/>
    <dgm:cxn modelId="{AB7F2189-F548-48E8-B61C-2AC29C99F017}" type="presOf" srcId="{6368E4EA-F87D-4E29-BE89-78278E4D7994}" destId="{DAE7B85E-A55A-4049-A424-4D50ECD46D0F}" srcOrd="0" destOrd="0" presId="urn:microsoft.com/office/officeart/2005/8/layout/gear1"/>
    <dgm:cxn modelId="{36986599-CB11-4595-BF5B-8BDE9A56326A}" type="presOf" srcId="{4BA22C97-4666-481E-A6F1-89244F9E2F67}" destId="{E7DBC759-542C-4D31-8571-17F2CE9B382C}" srcOrd="0" destOrd="1" presId="urn:microsoft.com/office/officeart/2005/8/layout/gear1"/>
    <dgm:cxn modelId="{A784FF9B-FA80-4261-B94D-9DB76B34F732}" type="presOf" srcId="{C216D9FF-B6C6-48CC-BDB0-23E964991555}" destId="{B5A23CA8-7BC1-4185-B140-72C34789B4C3}" srcOrd="1" destOrd="0" presId="urn:microsoft.com/office/officeart/2005/8/layout/gear1"/>
    <dgm:cxn modelId="{767B0AA7-2F5A-4F20-A6F4-57702CF5D14B}" srcId="{09CF5646-82D6-4181-AC9D-6075C0EA8EF6}" destId="{C216D9FF-B6C6-48CC-BDB0-23E964991555}" srcOrd="1" destOrd="0" parTransId="{41260659-8C98-43C8-BEC1-9DC474A82330}" sibTransId="{6368E4EA-F87D-4E29-BE89-78278E4D7994}"/>
    <dgm:cxn modelId="{B09543B2-486B-459B-A1A3-D26F45B8D369}" srcId="{C216D9FF-B6C6-48CC-BDB0-23E964991555}" destId="{C40E815F-7D8B-4391-8B72-4CD3355929CC}" srcOrd="2" destOrd="0" parTransId="{F1C4FDCB-FF3D-4DC6-9DCF-EFC268E06CBC}" sibTransId="{6AA2E2D9-F311-49B8-9642-424B515BAFD5}"/>
    <dgm:cxn modelId="{96E21EBB-D1B2-484D-B0CF-97630DDA5796}" type="presOf" srcId="{48D49131-2139-473E-B24F-89F0FC6BDC92}" destId="{EF103373-58D9-4A74-9B6C-17A5E8CC948B}" srcOrd="0" destOrd="3" presId="urn:microsoft.com/office/officeart/2005/8/layout/gear1"/>
    <dgm:cxn modelId="{FF3077BC-1AD4-45F0-AC14-FB6AF4DF4C73}" type="presOf" srcId="{E3ECAB6A-80CC-40AE-B7B7-538266495B25}" destId="{98AE8534-E4AD-4903-8A89-42FBF40F2EF2}" srcOrd="0" destOrd="0" presId="urn:microsoft.com/office/officeart/2005/8/layout/gear1"/>
    <dgm:cxn modelId="{605B11C2-FCD0-4232-8E95-FC270AEF5EA5}" type="presOf" srcId="{C216D9FF-B6C6-48CC-BDB0-23E964991555}" destId="{1650F0B6-2ED5-4921-BC57-D244442D3254}" srcOrd="0" destOrd="0" presId="urn:microsoft.com/office/officeart/2005/8/layout/gear1"/>
    <dgm:cxn modelId="{97F345C3-6075-4730-967A-486C2A7FFB59}" type="presOf" srcId="{E3ECAB6A-80CC-40AE-B7B7-538266495B25}" destId="{8C5A23FD-94D6-4854-A99D-399C6484E78C}" srcOrd="3" destOrd="0" presId="urn:microsoft.com/office/officeart/2005/8/layout/gear1"/>
    <dgm:cxn modelId="{C51241C9-3FC9-4615-962B-2E3E06461D16}" type="presOf" srcId="{E3ECAB6A-80CC-40AE-B7B7-538266495B25}" destId="{0CD4480B-15E2-44BC-963B-AA6762441F47}" srcOrd="2" destOrd="0" presId="urn:microsoft.com/office/officeart/2005/8/layout/gear1"/>
    <dgm:cxn modelId="{60DEC2CE-96C6-4F1E-B9BE-62A1DF1E4F3C}" type="presOf" srcId="{0FEDBCC6-99D7-4013-B014-875E5BA76DC2}" destId="{BC13E352-0F33-4C59-A231-4C609A0D66D0}" srcOrd="0" destOrd="0" presId="urn:microsoft.com/office/officeart/2005/8/layout/gear1"/>
    <dgm:cxn modelId="{CC6AB2E8-5370-4873-BAA6-97B3592A64D8}" type="presOf" srcId="{4D4BDAF3-AD6B-41D4-B74F-8A8B0182A2C7}" destId="{E7DBC759-542C-4D31-8571-17F2CE9B382C}" srcOrd="0" destOrd="2" presId="urn:microsoft.com/office/officeart/2005/8/layout/gear1"/>
    <dgm:cxn modelId="{F636A0F6-044F-4DE2-86D0-CA1FF9F370E0}" type="presOf" srcId="{756A3DD9-0D8F-4577-9436-28F8C20E9668}" destId="{EF103373-58D9-4A74-9B6C-17A5E8CC948B}" srcOrd="0" destOrd="0" presId="urn:microsoft.com/office/officeart/2005/8/layout/gear1"/>
    <dgm:cxn modelId="{6A1144F8-9FEC-411C-A3CA-A895E3D62BF9}" srcId="{E3ECAB6A-80CC-40AE-B7B7-538266495B25}" destId="{756A3DD9-0D8F-4577-9436-28F8C20E9668}" srcOrd="0" destOrd="0" parTransId="{7726AF02-53D2-4CBD-932C-E51BACE496F6}" sibTransId="{6E1CA832-53D1-45F2-A483-1F6C38497938}"/>
    <dgm:cxn modelId="{92AB83F9-E14F-42DD-88D1-2172040631CA}" srcId="{641CB092-B614-4AA4-8822-B1C71AA51138}" destId="{4BA22C97-4666-481E-A6F1-89244F9E2F67}" srcOrd="1" destOrd="0" parTransId="{B4980201-9778-4422-BF07-A403402ACE22}" sibTransId="{8B907C0E-717E-4065-AA09-47D088FF6469}"/>
    <dgm:cxn modelId="{AD923FFB-F90F-46CD-837C-CF7965099D53}" type="presOf" srcId="{641CB092-B614-4AA4-8822-B1C71AA51138}" destId="{ACD79C99-5382-49CD-BD64-1FE6E9C898E2}" srcOrd="2" destOrd="0" presId="urn:microsoft.com/office/officeart/2005/8/layout/gear1"/>
    <dgm:cxn modelId="{9FE1C02A-B718-43B1-BF8C-EF6EA2CEB1D6}" type="presParOf" srcId="{18269F2C-5811-4E98-BC7F-2CA645949931}" destId="{398EB869-F11F-40B3-9D8C-87B71813E3E5}" srcOrd="0" destOrd="0" presId="urn:microsoft.com/office/officeart/2005/8/layout/gear1"/>
    <dgm:cxn modelId="{E9F41A3E-A717-4830-A1D4-2A9F900CCA1E}" type="presParOf" srcId="{18269F2C-5811-4E98-BC7F-2CA645949931}" destId="{AFE014BB-344D-46BD-A472-AB98F53996C8}" srcOrd="1" destOrd="0" presId="urn:microsoft.com/office/officeart/2005/8/layout/gear1"/>
    <dgm:cxn modelId="{D9935EEA-9AD8-4CB1-A7C2-51328A400C7A}" type="presParOf" srcId="{18269F2C-5811-4E98-BC7F-2CA645949931}" destId="{ACD79C99-5382-49CD-BD64-1FE6E9C898E2}" srcOrd="2" destOrd="0" presId="urn:microsoft.com/office/officeart/2005/8/layout/gear1"/>
    <dgm:cxn modelId="{20A0051E-A6A8-4EC7-9B67-19C9008A65DF}" type="presParOf" srcId="{18269F2C-5811-4E98-BC7F-2CA645949931}" destId="{E7DBC759-542C-4D31-8571-17F2CE9B382C}" srcOrd="3" destOrd="0" presId="urn:microsoft.com/office/officeart/2005/8/layout/gear1"/>
    <dgm:cxn modelId="{A45BC653-5106-4915-9380-78716864B156}" type="presParOf" srcId="{18269F2C-5811-4E98-BC7F-2CA645949931}" destId="{1650F0B6-2ED5-4921-BC57-D244442D3254}" srcOrd="4" destOrd="0" presId="urn:microsoft.com/office/officeart/2005/8/layout/gear1"/>
    <dgm:cxn modelId="{8445E7F7-4E3E-4421-960C-DD1DA4C5E62A}" type="presParOf" srcId="{18269F2C-5811-4E98-BC7F-2CA645949931}" destId="{B5A23CA8-7BC1-4185-B140-72C34789B4C3}" srcOrd="5" destOrd="0" presId="urn:microsoft.com/office/officeart/2005/8/layout/gear1"/>
    <dgm:cxn modelId="{EC00F80C-9CB9-4309-A9D5-6B753DCF68A9}" type="presParOf" srcId="{18269F2C-5811-4E98-BC7F-2CA645949931}" destId="{000D4C45-59A2-416D-8AC8-2B42ABEEE805}" srcOrd="6" destOrd="0" presId="urn:microsoft.com/office/officeart/2005/8/layout/gear1"/>
    <dgm:cxn modelId="{F5DC9FDB-0F90-4291-8177-F9892452D16C}" type="presParOf" srcId="{18269F2C-5811-4E98-BC7F-2CA645949931}" destId="{79079377-C9C8-4422-BBDC-4B6C5AC54CF5}" srcOrd="7" destOrd="0" presId="urn:microsoft.com/office/officeart/2005/8/layout/gear1"/>
    <dgm:cxn modelId="{0BB8F412-5CE6-4137-A000-D187F139FF50}" type="presParOf" srcId="{18269F2C-5811-4E98-BC7F-2CA645949931}" destId="{98AE8534-E4AD-4903-8A89-42FBF40F2EF2}" srcOrd="8" destOrd="0" presId="urn:microsoft.com/office/officeart/2005/8/layout/gear1"/>
    <dgm:cxn modelId="{5ED78C35-6CD1-47E2-A4B9-C69E09C38708}" type="presParOf" srcId="{18269F2C-5811-4E98-BC7F-2CA645949931}" destId="{A4A3B438-01CA-4313-BCD6-D34C39649F34}" srcOrd="9" destOrd="0" presId="urn:microsoft.com/office/officeart/2005/8/layout/gear1"/>
    <dgm:cxn modelId="{1B27E164-F5DC-4BB2-8A7C-E02E406C2341}" type="presParOf" srcId="{18269F2C-5811-4E98-BC7F-2CA645949931}" destId="{0CD4480B-15E2-44BC-963B-AA6762441F47}" srcOrd="10" destOrd="0" presId="urn:microsoft.com/office/officeart/2005/8/layout/gear1"/>
    <dgm:cxn modelId="{F6F56FC3-88C4-4B27-88E8-364A97383824}" type="presParOf" srcId="{18269F2C-5811-4E98-BC7F-2CA645949931}" destId="{8C5A23FD-94D6-4854-A99D-399C6484E78C}" srcOrd="11" destOrd="0" presId="urn:microsoft.com/office/officeart/2005/8/layout/gear1"/>
    <dgm:cxn modelId="{1B221123-A9BC-4717-B525-C7ECC1759BDA}" type="presParOf" srcId="{18269F2C-5811-4E98-BC7F-2CA645949931}" destId="{EF103373-58D9-4A74-9B6C-17A5E8CC948B}" srcOrd="12" destOrd="0" presId="urn:microsoft.com/office/officeart/2005/8/layout/gear1"/>
    <dgm:cxn modelId="{6744A37B-C01D-45E5-9145-1780D4845C1C}" type="presParOf" srcId="{18269F2C-5811-4E98-BC7F-2CA645949931}" destId="{55DC12BA-C2CB-4621-81D8-2974069FCAC2}" srcOrd="13" destOrd="0" presId="urn:microsoft.com/office/officeart/2005/8/layout/gear1"/>
    <dgm:cxn modelId="{8AFB9F7C-CC96-435A-A43B-15B4BC6AFEF4}" type="presParOf" srcId="{18269F2C-5811-4E98-BC7F-2CA645949931}" destId="{DAE7B85E-A55A-4049-A424-4D50ECD46D0F}" srcOrd="14" destOrd="0" presId="urn:microsoft.com/office/officeart/2005/8/layout/gear1"/>
    <dgm:cxn modelId="{897D3C74-8310-4AE3-8094-19049CB3D31E}" type="presParOf" srcId="{18269F2C-5811-4E98-BC7F-2CA645949931}" destId="{BC13E352-0F33-4C59-A231-4C609A0D66D0}" srcOrd="15"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D8B79A-668C-4CA3-B505-BDE1EEDF29E1}" type="doc">
      <dgm:prSet loTypeId="urn:microsoft.com/office/officeart/2005/8/layout/hList2" loCatId="list" qsTypeId="urn:microsoft.com/office/officeart/2005/8/quickstyle/simple1" qsCatId="simple" csTypeId="urn:microsoft.com/office/officeart/2005/8/colors/colorful3" csCatId="colorful" phldr="1"/>
      <dgm:spPr/>
      <dgm:t>
        <a:bodyPr/>
        <a:lstStyle/>
        <a:p>
          <a:endParaRPr lang="en-CA"/>
        </a:p>
      </dgm:t>
    </dgm:pt>
    <dgm:pt modelId="{870FD72F-8839-4422-9E57-91B3B2934E5A}">
      <dgm:prSet phldrT="[Text]"/>
      <dgm:spPr/>
      <dgm:t>
        <a:bodyPr/>
        <a:lstStyle/>
        <a:p>
          <a:r>
            <a:rPr lang="en-CA" dirty="0"/>
            <a:t>Individuals</a:t>
          </a:r>
        </a:p>
      </dgm:t>
    </dgm:pt>
    <dgm:pt modelId="{7BEE6CF7-E3D2-4733-977A-E41A1D321002}" type="parTrans" cxnId="{7538BFDD-E8CC-4C67-B7EA-569FFFE7A72D}">
      <dgm:prSet/>
      <dgm:spPr/>
      <dgm:t>
        <a:bodyPr/>
        <a:lstStyle/>
        <a:p>
          <a:endParaRPr lang="en-CA"/>
        </a:p>
      </dgm:t>
    </dgm:pt>
    <dgm:pt modelId="{5CF45E4A-773F-413F-A015-4AD033A39AF4}" type="sibTrans" cxnId="{7538BFDD-E8CC-4C67-B7EA-569FFFE7A72D}">
      <dgm:prSet/>
      <dgm:spPr/>
      <dgm:t>
        <a:bodyPr/>
        <a:lstStyle/>
        <a:p>
          <a:endParaRPr lang="en-CA"/>
        </a:p>
      </dgm:t>
    </dgm:pt>
    <dgm:pt modelId="{DE6D575F-365A-404B-B0C0-8BC3EA70AE51}">
      <dgm:prSet phldrT="[Text]" custT="1"/>
      <dgm:spPr/>
      <dgm:t>
        <a:bodyPr/>
        <a:lstStyle/>
        <a:p>
          <a:r>
            <a:rPr lang="en-CA" sz="1600" dirty="0"/>
            <a:t>Time</a:t>
          </a:r>
        </a:p>
      </dgm:t>
    </dgm:pt>
    <dgm:pt modelId="{7491478D-247E-4F58-B94F-103A9128AB80}" type="parTrans" cxnId="{1BC1B03F-16F1-4B4D-ABE3-54F3AF77672D}">
      <dgm:prSet/>
      <dgm:spPr/>
      <dgm:t>
        <a:bodyPr/>
        <a:lstStyle/>
        <a:p>
          <a:endParaRPr lang="en-CA"/>
        </a:p>
      </dgm:t>
    </dgm:pt>
    <dgm:pt modelId="{E536BE4F-C17D-437C-9314-BE3DC55A5E38}" type="sibTrans" cxnId="{1BC1B03F-16F1-4B4D-ABE3-54F3AF77672D}">
      <dgm:prSet/>
      <dgm:spPr/>
      <dgm:t>
        <a:bodyPr/>
        <a:lstStyle/>
        <a:p>
          <a:endParaRPr lang="en-CA"/>
        </a:p>
      </dgm:t>
    </dgm:pt>
    <dgm:pt modelId="{D3556366-B587-48A5-9B16-2CCB96E29DCE}">
      <dgm:prSet phldrT="[Text]" custT="1"/>
      <dgm:spPr/>
      <dgm:t>
        <a:bodyPr/>
        <a:lstStyle/>
        <a:p>
          <a:r>
            <a:rPr lang="en-CA" sz="1600" dirty="0"/>
            <a:t>Knowledge</a:t>
          </a:r>
        </a:p>
      </dgm:t>
    </dgm:pt>
    <dgm:pt modelId="{AA4BB605-7FEB-4DEB-B288-19114E21231F}" type="parTrans" cxnId="{222075CA-C2E3-41F0-9772-6C653F91C574}">
      <dgm:prSet/>
      <dgm:spPr/>
      <dgm:t>
        <a:bodyPr/>
        <a:lstStyle/>
        <a:p>
          <a:endParaRPr lang="en-CA"/>
        </a:p>
      </dgm:t>
    </dgm:pt>
    <dgm:pt modelId="{AA422C88-71E1-41A2-8974-04DEA29EDD86}" type="sibTrans" cxnId="{222075CA-C2E3-41F0-9772-6C653F91C574}">
      <dgm:prSet/>
      <dgm:spPr/>
      <dgm:t>
        <a:bodyPr/>
        <a:lstStyle/>
        <a:p>
          <a:endParaRPr lang="en-CA"/>
        </a:p>
      </dgm:t>
    </dgm:pt>
    <dgm:pt modelId="{0D965A98-B3D2-49A8-B7A1-A7DA85EF1BAF}">
      <dgm:prSet phldrT="[Text]"/>
      <dgm:spPr/>
      <dgm:t>
        <a:bodyPr/>
        <a:lstStyle/>
        <a:p>
          <a:r>
            <a:rPr lang="en-CA" dirty="0"/>
            <a:t>Organizations</a:t>
          </a:r>
        </a:p>
      </dgm:t>
    </dgm:pt>
    <dgm:pt modelId="{4A7B35F8-8C29-4720-B1E3-A0158C481506}" type="parTrans" cxnId="{62EA32FA-3797-4ADB-BC54-FA86E131E9F6}">
      <dgm:prSet/>
      <dgm:spPr/>
      <dgm:t>
        <a:bodyPr/>
        <a:lstStyle/>
        <a:p>
          <a:endParaRPr lang="en-CA"/>
        </a:p>
      </dgm:t>
    </dgm:pt>
    <dgm:pt modelId="{9B2E8AC0-FC74-4C46-AEFE-E16AC96367DA}" type="sibTrans" cxnId="{62EA32FA-3797-4ADB-BC54-FA86E131E9F6}">
      <dgm:prSet/>
      <dgm:spPr/>
      <dgm:t>
        <a:bodyPr/>
        <a:lstStyle/>
        <a:p>
          <a:endParaRPr lang="en-CA"/>
        </a:p>
      </dgm:t>
    </dgm:pt>
    <dgm:pt modelId="{918D3131-781C-43CE-AD18-95569D43788F}">
      <dgm:prSet phldrT="[Text]" custT="1"/>
      <dgm:spPr>
        <a:solidFill>
          <a:schemeClr val="accent1">
            <a:lumMod val="75000"/>
          </a:schemeClr>
        </a:solidFill>
      </dgm:spPr>
      <dgm:t>
        <a:bodyPr/>
        <a:lstStyle/>
        <a:p>
          <a:r>
            <a:rPr lang="en-CA" sz="1600" dirty="0"/>
            <a:t>Mandate</a:t>
          </a:r>
        </a:p>
      </dgm:t>
    </dgm:pt>
    <dgm:pt modelId="{0FD382BE-FD3F-4C21-914F-7ABD88F5528A}" type="parTrans" cxnId="{D7257C9E-0595-43CC-9A12-0F299F1F0AA8}">
      <dgm:prSet/>
      <dgm:spPr/>
      <dgm:t>
        <a:bodyPr/>
        <a:lstStyle/>
        <a:p>
          <a:endParaRPr lang="en-CA"/>
        </a:p>
      </dgm:t>
    </dgm:pt>
    <dgm:pt modelId="{BD4F7F1C-DFD9-47FA-8F2E-E35B2B6201CA}" type="sibTrans" cxnId="{D7257C9E-0595-43CC-9A12-0F299F1F0AA8}">
      <dgm:prSet/>
      <dgm:spPr/>
      <dgm:t>
        <a:bodyPr/>
        <a:lstStyle/>
        <a:p>
          <a:endParaRPr lang="en-CA"/>
        </a:p>
      </dgm:t>
    </dgm:pt>
    <dgm:pt modelId="{AB78EC7E-8AE5-460F-8281-4147153CBA4C}">
      <dgm:prSet phldrT="[Text]" custT="1"/>
      <dgm:spPr>
        <a:solidFill>
          <a:schemeClr val="accent1">
            <a:lumMod val="75000"/>
          </a:schemeClr>
        </a:solidFill>
      </dgm:spPr>
      <dgm:t>
        <a:bodyPr/>
        <a:lstStyle/>
        <a:p>
          <a:r>
            <a:rPr lang="en-CA" sz="1600" dirty="0"/>
            <a:t>Executive champions</a:t>
          </a:r>
        </a:p>
      </dgm:t>
    </dgm:pt>
    <dgm:pt modelId="{944FA75B-4488-4C01-9A36-77344D0E843D}" type="parTrans" cxnId="{5C016D4B-6826-408B-8DB6-3335DEFE31D7}">
      <dgm:prSet/>
      <dgm:spPr/>
      <dgm:t>
        <a:bodyPr/>
        <a:lstStyle/>
        <a:p>
          <a:endParaRPr lang="en-CA"/>
        </a:p>
      </dgm:t>
    </dgm:pt>
    <dgm:pt modelId="{3AF8542C-0ECB-4F2E-9C3D-F00027D35C7A}" type="sibTrans" cxnId="{5C016D4B-6826-408B-8DB6-3335DEFE31D7}">
      <dgm:prSet/>
      <dgm:spPr/>
      <dgm:t>
        <a:bodyPr/>
        <a:lstStyle/>
        <a:p>
          <a:endParaRPr lang="en-CA"/>
        </a:p>
      </dgm:t>
    </dgm:pt>
    <dgm:pt modelId="{C5D63295-66CF-4E6B-A8F6-413DFA307594}">
      <dgm:prSet phldrT="[Text]" custT="1"/>
      <dgm:spPr/>
      <dgm:t>
        <a:bodyPr/>
        <a:lstStyle/>
        <a:p>
          <a:r>
            <a:rPr lang="en-CA" sz="1600" dirty="0"/>
            <a:t>Skills</a:t>
          </a:r>
        </a:p>
      </dgm:t>
    </dgm:pt>
    <dgm:pt modelId="{574C06C3-888B-4345-B45A-BE0CDC96D9EC}" type="parTrans" cxnId="{619DFE9E-F740-472F-AD6B-C2D28F9B9624}">
      <dgm:prSet/>
      <dgm:spPr/>
      <dgm:t>
        <a:bodyPr/>
        <a:lstStyle/>
        <a:p>
          <a:endParaRPr lang="en-CA"/>
        </a:p>
      </dgm:t>
    </dgm:pt>
    <dgm:pt modelId="{AE3360E3-1891-424F-9C69-162059FBAFBC}" type="sibTrans" cxnId="{619DFE9E-F740-472F-AD6B-C2D28F9B9624}">
      <dgm:prSet/>
      <dgm:spPr/>
      <dgm:t>
        <a:bodyPr/>
        <a:lstStyle/>
        <a:p>
          <a:endParaRPr lang="en-CA"/>
        </a:p>
      </dgm:t>
    </dgm:pt>
    <dgm:pt modelId="{5D1F0A9F-C21D-4EBC-A2C6-59811FEA6884}">
      <dgm:prSet phldrT="[Text]" custT="1"/>
      <dgm:spPr/>
      <dgm:t>
        <a:bodyPr/>
        <a:lstStyle/>
        <a:p>
          <a:r>
            <a:rPr lang="en-CA" sz="1600" dirty="0"/>
            <a:t>Discretionary authority</a:t>
          </a:r>
        </a:p>
      </dgm:t>
    </dgm:pt>
    <dgm:pt modelId="{31D9FBE9-CE67-4BBC-88D9-A245834E9E9C}" type="parTrans" cxnId="{CB8160F4-3611-43C0-8E30-6A7095C7ED35}">
      <dgm:prSet/>
      <dgm:spPr/>
      <dgm:t>
        <a:bodyPr/>
        <a:lstStyle/>
        <a:p>
          <a:endParaRPr lang="en-CA"/>
        </a:p>
      </dgm:t>
    </dgm:pt>
    <dgm:pt modelId="{5F2D9E91-A25B-454B-A8C2-BC4F62ECE9E6}" type="sibTrans" cxnId="{CB8160F4-3611-43C0-8E30-6A7095C7ED35}">
      <dgm:prSet/>
      <dgm:spPr/>
      <dgm:t>
        <a:bodyPr/>
        <a:lstStyle/>
        <a:p>
          <a:endParaRPr lang="en-CA"/>
        </a:p>
      </dgm:t>
    </dgm:pt>
    <dgm:pt modelId="{E0AAE02C-CBF2-40E6-8603-9974FE385036}">
      <dgm:prSet phldrT="[Text]" custT="1"/>
      <dgm:spPr/>
      <dgm:t>
        <a:bodyPr/>
        <a:lstStyle/>
        <a:p>
          <a:r>
            <a:rPr lang="en-CA" sz="1600" dirty="0"/>
            <a:t>Tools</a:t>
          </a:r>
        </a:p>
      </dgm:t>
    </dgm:pt>
    <dgm:pt modelId="{A1A91AB1-33CA-4AC6-9410-5CFC9DEC666C}" type="parTrans" cxnId="{031C8DF9-CA89-413D-A7AE-B50B32135C2F}">
      <dgm:prSet/>
      <dgm:spPr/>
      <dgm:t>
        <a:bodyPr/>
        <a:lstStyle/>
        <a:p>
          <a:endParaRPr lang="en-CA"/>
        </a:p>
      </dgm:t>
    </dgm:pt>
    <dgm:pt modelId="{65C8C6AD-683F-4AD0-929B-62970C8B2720}" type="sibTrans" cxnId="{031C8DF9-CA89-413D-A7AE-B50B32135C2F}">
      <dgm:prSet/>
      <dgm:spPr/>
      <dgm:t>
        <a:bodyPr/>
        <a:lstStyle/>
        <a:p>
          <a:endParaRPr lang="en-CA"/>
        </a:p>
      </dgm:t>
    </dgm:pt>
    <dgm:pt modelId="{3830C8C6-2C51-4359-AB33-D7447A5547DB}">
      <dgm:prSet phldrT="[Text]" custT="1"/>
      <dgm:spPr/>
      <dgm:t>
        <a:bodyPr/>
        <a:lstStyle/>
        <a:p>
          <a:r>
            <a:rPr lang="en-CA" sz="1600" dirty="0"/>
            <a:t>Role clarity</a:t>
          </a:r>
        </a:p>
      </dgm:t>
    </dgm:pt>
    <dgm:pt modelId="{3CCBC095-0E8A-43A7-97EA-77233215F81B}" type="parTrans" cxnId="{91E5EDE3-E0E7-4E20-A7E5-C00919231AF6}">
      <dgm:prSet/>
      <dgm:spPr/>
      <dgm:t>
        <a:bodyPr/>
        <a:lstStyle/>
        <a:p>
          <a:endParaRPr lang="en-CA"/>
        </a:p>
      </dgm:t>
    </dgm:pt>
    <dgm:pt modelId="{1B8E98A4-8077-4E6C-A17F-DF3A1C8141FB}" type="sibTrans" cxnId="{91E5EDE3-E0E7-4E20-A7E5-C00919231AF6}">
      <dgm:prSet/>
      <dgm:spPr/>
      <dgm:t>
        <a:bodyPr/>
        <a:lstStyle/>
        <a:p>
          <a:endParaRPr lang="en-CA"/>
        </a:p>
      </dgm:t>
    </dgm:pt>
    <dgm:pt modelId="{B248A680-817F-4913-BD8A-E9626E77C550}">
      <dgm:prSet phldrT="[Text]" custT="1"/>
      <dgm:spPr>
        <a:solidFill>
          <a:schemeClr val="accent1">
            <a:lumMod val="75000"/>
          </a:schemeClr>
        </a:solidFill>
      </dgm:spPr>
      <dgm:t>
        <a:bodyPr/>
        <a:lstStyle/>
        <a:p>
          <a:r>
            <a:rPr lang="en-CA" sz="1600" dirty="0"/>
            <a:t>Manager buy-in</a:t>
          </a:r>
        </a:p>
      </dgm:t>
    </dgm:pt>
    <dgm:pt modelId="{4B9D3F0B-6B00-4801-B0F2-2197C32F2EDB}" type="parTrans" cxnId="{CB88446E-3C27-4E89-845F-8219C6F8D56E}">
      <dgm:prSet/>
      <dgm:spPr/>
      <dgm:t>
        <a:bodyPr/>
        <a:lstStyle/>
        <a:p>
          <a:endParaRPr lang="en-CA"/>
        </a:p>
      </dgm:t>
    </dgm:pt>
    <dgm:pt modelId="{A5E1EB07-3230-402E-9BAA-9E514652FA17}" type="sibTrans" cxnId="{CB88446E-3C27-4E89-845F-8219C6F8D56E}">
      <dgm:prSet/>
      <dgm:spPr/>
      <dgm:t>
        <a:bodyPr/>
        <a:lstStyle/>
        <a:p>
          <a:endParaRPr lang="en-CA"/>
        </a:p>
      </dgm:t>
    </dgm:pt>
    <dgm:pt modelId="{6C73350D-506A-42F7-84E9-2E188D2C21BD}">
      <dgm:prSet phldrT="[Text]" custT="1"/>
      <dgm:spPr>
        <a:solidFill>
          <a:schemeClr val="accent1">
            <a:lumMod val="75000"/>
          </a:schemeClr>
        </a:solidFill>
      </dgm:spPr>
      <dgm:t>
        <a:bodyPr/>
        <a:lstStyle/>
        <a:p>
          <a:r>
            <a:rPr lang="en-CA" sz="1600" dirty="0"/>
            <a:t>Organizational culture &amp;</a:t>
          </a:r>
          <a:br>
            <a:rPr lang="en-CA" sz="1600" dirty="0"/>
          </a:br>
          <a:r>
            <a:rPr lang="en-CA" sz="1600" dirty="0"/>
            <a:t>strategic direction</a:t>
          </a:r>
        </a:p>
      </dgm:t>
    </dgm:pt>
    <dgm:pt modelId="{FEC0B6E2-EF32-4DA0-9A42-BCE135526C13}" type="parTrans" cxnId="{B62CB81E-3C18-4957-AC50-5519C78C8B2B}">
      <dgm:prSet/>
      <dgm:spPr/>
      <dgm:t>
        <a:bodyPr/>
        <a:lstStyle/>
        <a:p>
          <a:endParaRPr lang="en-CA"/>
        </a:p>
      </dgm:t>
    </dgm:pt>
    <dgm:pt modelId="{1C6220EF-7CC3-4B28-B04A-BA9B6D358FB4}" type="sibTrans" cxnId="{B62CB81E-3C18-4957-AC50-5519C78C8B2B}">
      <dgm:prSet/>
      <dgm:spPr/>
      <dgm:t>
        <a:bodyPr/>
        <a:lstStyle/>
        <a:p>
          <a:endParaRPr lang="en-CA"/>
        </a:p>
      </dgm:t>
    </dgm:pt>
    <dgm:pt modelId="{8D5BB751-AABB-4C6B-BA74-AEC6D733BD25}">
      <dgm:prSet phldrT="[Text]" custT="1"/>
      <dgm:spPr>
        <a:solidFill>
          <a:schemeClr val="accent1">
            <a:lumMod val="75000"/>
          </a:schemeClr>
        </a:solidFill>
      </dgm:spPr>
      <dgm:t>
        <a:bodyPr/>
        <a:lstStyle/>
        <a:p>
          <a:r>
            <a:rPr lang="en-CA" sz="1600" dirty="0"/>
            <a:t>Intra-/Inter-agency collaboration &amp; communication</a:t>
          </a:r>
        </a:p>
      </dgm:t>
    </dgm:pt>
    <dgm:pt modelId="{E56F3B81-9FD2-4C6A-A69B-787A29F39A9D}" type="parTrans" cxnId="{9957D996-1F58-45A2-A440-0EE942EC3F60}">
      <dgm:prSet/>
      <dgm:spPr/>
      <dgm:t>
        <a:bodyPr/>
        <a:lstStyle/>
        <a:p>
          <a:endParaRPr lang="en-CA"/>
        </a:p>
      </dgm:t>
    </dgm:pt>
    <dgm:pt modelId="{BB77EBC7-F2E2-41B1-96FD-1708307CE715}" type="sibTrans" cxnId="{9957D996-1F58-45A2-A440-0EE942EC3F60}">
      <dgm:prSet/>
      <dgm:spPr/>
      <dgm:t>
        <a:bodyPr/>
        <a:lstStyle/>
        <a:p>
          <a:endParaRPr lang="en-CA"/>
        </a:p>
      </dgm:t>
    </dgm:pt>
    <dgm:pt modelId="{A2141B19-3B4D-4F29-837B-0D4C73049EC1}">
      <dgm:prSet phldrT="[Text]" custT="1"/>
      <dgm:spPr>
        <a:solidFill>
          <a:schemeClr val="accent1">
            <a:lumMod val="75000"/>
          </a:schemeClr>
        </a:solidFill>
      </dgm:spPr>
      <dgm:t>
        <a:bodyPr/>
        <a:lstStyle/>
        <a:p>
          <a:r>
            <a:rPr lang="en-CA" sz="1600" dirty="0"/>
            <a:t>Reporting structure &amp; job descriptions</a:t>
          </a:r>
        </a:p>
      </dgm:t>
    </dgm:pt>
    <dgm:pt modelId="{CB7B4A32-E6A2-4429-98EE-D5F97B0EE951}" type="parTrans" cxnId="{B7400BAF-304F-4A07-BE7B-0CC36DFA2039}">
      <dgm:prSet/>
      <dgm:spPr/>
      <dgm:t>
        <a:bodyPr/>
        <a:lstStyle/>
        <a:p>
          <a:endParaRPr lang="en-CA"/>
        </a:p>
      </dgm:t>
    </dgm:pt>
    <dgm:pt modelId="{69DE1AB2-4413-409F-98FB-A2F11E5E7D54}" type="sibTrans" cxnId="{B7400BAF-304F-4A07-BE7B-0CC36DFA2039}">
      <dgm:prSet/>
      <dgm:spPr/>
      <dgm:t>
        <a:bodyPr/>
        <a:lstStyle/>
        <a:p>
          <a:endParaRPr lang="en-CA"/>
        </a:p>
      </dgm:t>
    </dgm:pt>
    <dgm:pt modelId="{AA7612C1-2622-4CCE-9BCD-9D40FA95B54C}">
      <dgm:prSet phldrT="[Text]" custT="1"/>
      <dgm:spPr>
        <a:solidFill>
          <a:schemeClr val="accent1">
            <a:lumMod val="75000"/>
          </a:schemeClr>
        </a:solidFill>
      </dgm:spPr>
      <dgm:t>
        <a:bodyPr/>
        <a:lstStyle/>
        <a:p>
          <a:r>
            <a:rPr lang="en-CA" sz="1600" dirty="0"/>
            <a:t>Appropriate/flexible legislation</a:t>
          </a:r>
        </a:p>
      </dgm:t>
    </dgm:pt>
    <dgm:pt modelId="{9FB9CA46-4F26-4797-8CBD-6E2EF8B12AC6}" type="parTrans" cxnId="{9D4C9AC0-B480-47B6-8760-4758BEFDF917}">
      <dgm:prSet/>
      <dgm:spPr/>
      <dgm:t>
        <a:bodyPr/>
        <a:lstStyle/>
        <a:p>
          <a:endParaRPr lang="en-CA"/>
        </a:p>
      </dgm:t>
    </dgm:pt>
    <dgm:pt modelId="{6DE553FD-9DDA-41E5-9053-3C26D51117D1}" type="sibTrans" cxnId="{9D4C9AC0-B480-47B6-8760-4758BEFDF917}">
      <dgm:prSet/>
      <dgm:spPr/>
      <dgm:t>
        <a:bodyPr/>
        <a:lstStyle/>
        <a:p>
          <a:endParaRPr lang="en-CA"/>
        </a:p>
      </dgm:t>
    </dgm:pt>
    <dgm:pt modelId="{63233A7B-EBD8-4BFE-B3FA-DEFD690ECE55}" type="pres">
      <dgm:prSet presAssocID="{43D8B79A-668C-4CA3-B505-BDE1EEDF29E1}" presName="linearFlow" presStyleCnt="0">
        <dgm:presLayoutVars>
          <dgm:dir/>
          <dgm:animLvl val="lvl"/>
          <dgm:resizeHandles/>
        </dgm:presLayoutVars>
      </dgm:prSet>
      <dgm:spPr/>
    </dgm:pt>
    <dgm:pt modelId="{AF3EB0FF-15DF-49E5-9E99-1C6F99A29412}" type="pres">
      <dgm:prSet presAssocID="{870FD72F-8839-4422-9E57-91B3B2934E5A}" presName="compositeNode" presStyleCnt="0">
        <dgm:presLayoutVars>
          <dgm:bulletEnabled val="1"/>
        </dgm:presLayoutVars>
      </dgm:prSet>
      <dgm:spPr/>
    </dgm:pt>
    <dgm:pt modelId="{C19EF8F6-7DAF-45BE-8037-9596F9ABD270}" type="pres">
      <dgm:prSet presAssocID="{870FD72F-8839-4422-9E57-91B3B2934E5A}" presName="image" presStyleLbl="fgImgPlace1" presStyleIdx="0" presStyleCnt="2" custScaleY="100016"/>
      <dgm:spPr>
        <a:solidFill>
          <a:schemeClr val="bg1"/>
        </a:solidFill>
      </dgm:spPr>
    </dgm:pt>
    <dgm:pt modelId="{3A8DFB05-02E3-4A3C-AB1C-ADE0FC2226E9}" type="pres">
      <dgm:prSet presAssocID="{870FD72F-8839-4422-9E57-91B3B2934E5A}" presName="childNode" presStyleLbl="node1" presStyleIdx="0" presStyleCnt="2">
        <dgm:presLayoutVars>
          <dgm:bulletEnabled val="1"/>
        </dgm:presLayoutVars>
      </dgm:prSet>
      <dgm:spPr/>
    </dgm:pt>
    <dgm:pt modelId="{CCBFBA09-747A-4931-82BB-A6A4C0283CF7}" type="pres">
      <dgm:prSet presAssocID="{870FD72F-8839-4422-9E57-91B3B2934E5A}" presName="parentNode" presStyleLbl="revTx" presStyleIdx="0" presStyleCnt="2">
        <dgm:presLayoutVars>
          <dgm:chMax val="0"/>
          <dgm:bulletEnabled val="1"/>
        </dgm:presLayoutVars>
      </dgm:prSet>
      <dgm:spPr/>
    </dgm:pt>
    <dgm:pt modelId="{81F0D340-8080-4AF3-8D61-99F75A2AB9E1}" type="pres">
      <dgm:prSet presAssocID="{5CF45E4A-773F-413F-A015-4AD033A39AF4}" presName="sibTrans" presStyleCnt="0"/>
      <dgm:spPr/>
    </dgm:pt>
    <dgm:pt modelId="{E5F66B4B-0571-4160-9916-5DB6E63141F8}" type="pres">
      <dgm:prSet presAssocID="{0D965A98-B3D2-49A8-B7A1-A7DA85EF1BAF}" presName="compositeNode" presStyleCnt="0">
        <dgm:presLayoutVars>
          <dgm:bulletEnabled val="1"/>
        </dgm:presLayoutVars>
      </dgm:prSet>
      <dgm:spPr/>
    </dgm:pt>
    <dgm:pt modelId="{58C0EFA6-CF53-4BEA-8A99-34A4D1C4752C}" type="pres">
      <dgm:prSet presAssocID="{0D965A98-B3D2-49A8-B7A1-A7DA85EF1BAF}" presName="image" presStyleLbl="fgImgPlace1" presStyleIdx="1" presStyleCnt="2" custLinFactNeighborX="-46050" custLinFactNeighborY="-517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2D5E736D-B17B-4774-9150-94EEAFC95D1A}" type="pres">
      <dgm:prSet presAssocID="{0D965A98-B3D2-49A8-B7A1-A7DA85EF1BAF}" presName="childNode" presStyleLbl="node1" presStyleIdx="1" presStyleCnt="2" custScaleX="143943">
        <dgm:presLayoutVars>
          <dgm:bulletEnabled val="1"/>
        </dgm:presLayoutVars>
      </dgm:prSet>
      <dgm:spPr/>
    </dgm:pt>
    <dgm:pt modelId="{375CCBD3-815D-4D6D-BA85-313AB3B691BF}" type="pres">
      <dgm:prSet presAssocID="{0D965A98-B3D2-49A8-B7A1-A7DA85EF1BAF}" presName="parentNode" presStyleLbl="revTx" presStyleIdx="1" presStyleCnt="2" custLinFactNeighborX="-92097">
        <dgm:presLayoutVars>
          <dgm:chMax val="0"/>
          <dgm:bulletEnabled val="1"/>
        </dgm:presLayoutVars>
      </dgm:prSet>
      <dgm:spPr/>
    </dgm:pt>
  </dgm:ptLst>
  <dgm:cxnLst>
    <dgm:cxn modelId="{E46C7C1E-C1BD-456F-9838-39848AFF609A}" type="presOf" srcId="{AA7612C1-2622-4CCE-9BCD-9D40FA95B54C}" destId="{2D5E736D-B17B-4774-9150-94EEAFC95D1A}" srcOrd="0" destOrd="6" presId="urn:microsoft.com/office/officeart/2005/8/layout/hList2"/>
    <dgm:cxn modelId="{B62CB81E-3C18-4957-AC50-5519C78C8B2B}" srcId="{0D965A98-B3D2-49A8-B7A1-A7DA85EF1BAF}" destId="{6C73350D-506A-42F7-84E9-2E188D2C21BD}" srcOrd="3" destOrd="0" parTransId="{FEC0B6E2-EF32-4DA0-9A42-BCE135526C13}" sibTransId="{1C6220EF-7CC3-4B28-B04A-BA9B6D358FB4}"/>
    <dgm:cxn modelId="{245F733A-137A-4443-B04B-6C3953B34797}" type="presOf" srcId="{43D8B79A-668C-4CA3-B505-BDE1EEDF29E1}" destId="{63233A7B-EBD8-4BFE-B3FA-DEFD690ECE55}" srcOrd="0" destOrd="0" presId="urn:microsoft.com/office/officeart/2005/8/layout/hList2"/>
    <dgm:cxn modelId="{1BC1B03F-16F1-4B4D-ABE3-54F3AF77672D}" srcId="{870FD72F-8839-4422-9E57-91B3B2934E5A}" destId="{DE6D575F-365A-404B-B0C0-8BC3EA70AE51}" srcOrd="0" destOrd="0" parTransId="{7491478D-247E-4F58-B94F-103A9128AB80}" sibTransId="{E536BE4F-C17D-437C-9314-BE3DC55A5E38}"/>
    <dgm:cxn modelId="{216ACC40-A943-4BDC-85B9-8524B74D3930}" type="presOf" srcId="{DE6D575F-365A-404B-B0C0-8BC3EA70AE51}" destId="{3A8DFB05-02E3-4A3C-AB1C-ADE0FC2226E9}" srcOrd="0" destOrd="0" presId="urn:microsoft.com/office/officeart/2005/8/layout/hList2"/>
    <dgm:cxn modelId="{5C016D4B-6826-408B-8DB6-3335DEFE31D7}" srcId="{0D965A98-B3D2-49A8-B7A1-A7DA85EF1BAF}" destId="{AB78EC7E-8AE5-460F-8281-4147153CBA4C}" srcOrd="1" destOrd="0" parTransId="{944FA75B-4488-4C01-9A36-77344D0E843D}" sibTransId="{3AF8542C-0ECB-4F2E-9C3D-F00027D35C7A}"/>
    <dgm:cxn modelId="{CB88446E-3C27-4E89-845F-8219C6F8D56E}" srcId="{0D965A98-B3D2-49A8-B7A1-A7DA85EF1BAF}" destId="{B248A680-817F-4913-BD8A-E9626E77C550}" srcOrd="2" destOrd="0" parTransId="{4B9D3F0B-6B00-4801-B0F2-2197C32F2EDB}" sibTransId="{A5E1EB07-3230-402E-9BAA-9E514652FA17}"/>
    <dgm:cxn modelId="{D0E07953-FF99-46C0-BE14-14B89FFE542E}" type="presOf" srcId="{B248A680-817F-4913-BD8A-E9626E77C550}" destId="{2D5E736D-B17B-4774-9150-94EEAFC95D1A}" srcOrd="0" destOrd="2" presId="urn:microsoft.com/office/officeart/2005/8/layout/hList2"/>
    <dgm:cxn modelId="{5F25EC75-96AA-4806-BE48-3C8AB3EE7608}" type="presOf" srcId="{C5D63295-66CF-4E6B-A8F6-413DFA307594}" destId="{3A8DFB05-02E3-4A3C-AB1C-ADE0FC2226E9}" srcOrd="0" destOrd="2" presId="urn:microsoft.com/office/officeart/2005/8/layout/hList2"/>
    <dgm:cxn modelId="{65986D7C-B566-4B3C-8207-DBFA420FC172}" type="presOf" srcId="{3830C8C6-2C51-4359-AB33-D7447A5547DB}" destId="{3A8DFB05-02E3-4A3C-AB1C-ADE0FC2226E9}" srcOrd="0" destOrd="5" presId="urn:microsoft.com/office/officeart/2005/8/layout/hList2"/>
    <dgm:cxn modelId="{9957D996-1F58-45A2-A440-0EE942EC3F60}" srcId="{0D965A98-B3D2-49A8-B7A1-A7DA85EF1BAF}" destId="{8D5BB751-AABB-4C6B-BA74-AEC6D733BD25}" srcOrd="4" destOrd="0" parTransId="{E56F3B81-9FD2-4C6A-A69B-787A29F39A9D}" sibTransId="{BB77EBC7-F2E2-41B1-96FD-1708307CE715}"/>
    <dgm:cxn modelId="{D7257C9E-0595-43CC-9A12-0F299F1F0AA8}" srcId="{0D965A98-B3D2-49A8-B7A1-A7DA85EF1BAF}" destId="{918D3131-781C-43CE-AD18-95569D43788F}" srcOrd="0" destOrd="0" parTransId="{0FD382BE-FD3F-4C21-914F-7ABD88F5528A}" sibTransId="{BD4F7F1C-DFD9-47FA-8F2E-E35B2B6201CA}"/>
    <dgm:cxn modelId="{619DFE9E-F740-472F-AD6B-C2D28F9B9624}" srcId="{870FD72F-8839-4422-9E57-91B3B2934E5A}" destId="{C5D63295-66CF-4E6B-A8F6-413DFA307594}" srcOrd="2" destOrd="0" parTransId="{574C06C3-888B-4345-B45A-BE0CDC96D9EC}" sibTransId="{AE3360E3-1891-424F-9C69-162059FBAFBC}"/>
    <dgm:cxn modelId="{203A8CA0-D666-4CA3-991F-6D1686BC9FD5}" type="presOf" srcId="{0D965A98-B3D2-49A8-B7A1-A7DA85EF1BAF}" destId="{375CCBD3-815D-4D6D-BA85-313AB3B691BF}" srcOrd="0" destOrd="0" presId="urn:microsoft.com/office/officeart/2005/8/layout/hList2"/>
    <dgm:cxn modelId="{473F5AA1-BB79-42BA-B82A-A386AFEA5329}" type="presOf" srcId="{5D1F0A9F-C21D-4EBC-A2C6-59811FEA6884}" destId="{3A8DFB05-02E3-4A3C-AB1C-ADE0FC2226E9}" srcOrd="0" destOrd="3" presId="urn:microsoft.com/office/officeart/2005/8/layout/hList2"/>
    <dgm:cxn modelId="{E68B5EA8-CD06-4B7C-B2A0-9A979FC8500B}" type="presOf" srcId="{8D5BB751-AABB-4C6B-BA74-AEC6D733BD25}" destId="{2D5E736D-B17B-4774-9150-94EEAFC95D1A}" srcOrd="0" destOrd="4" presId="urn:microsoft.com/office/officeart/2005/8/layout/hList2"/>
    <dgm:cxn modelId="{3124BBA9-F8B9-436C-87D3-A169419022C3}" type="presOf" srcId="{A2141B19-3B4D-4F29-837B-0D4C73049EC1}" destId="{2D5E736D-B17B-4774-9150-94EEAFC95D1A}" srcOrd="0" destOrd="5" presId="urn:microsoft.com/office/officeart/2005/8/layout/hList2"/>
    <dgm:cxn modelId="{B7400BAF-304F-4A07-BE7B-0CC36DFA2039}" srcId="{0D965A98-B3D2-49A8-B7A1-A7DA85EF1BAF}" destId="{A2141B19-3B4D-4F29-837B-0D4C73049EC1}" srcOrd="5" destOrd="0" parTransId="{CB7B4A32-E6A2-4429-98EE-D5F97B0EE951}" sibTransId="{69DE1AB2-4413-409F-98FB-A2F11E5E7D54}"/>
    <dgm:cxn modelId="{9D4C9AC0-B480-47B6-8760-4758BEFDF917}" srcId="{0D965A98-B3D2-49A8-B7A1-A7DA85EF1BAF}" destId="{AA7612C1-2622-4CCE-9BCD-9D40FA95B54C}" srcOrd="6" destOrd="0" parTransId="{9FB9CA46-4F26-4797-8CBD-6E2EF8B12AC6}" sibTransId="{6DE553FD-9DDA-41E5-9053-3C26D51117D1}"/>
    <dgm:cxn modelId="{222075CA-C2E3-41F0-9772-6C653F91C574}" srcId="{870FD72F-8839-4422-9E57-91B3B2934E5A}" destId="{D3556366-B587-48A5-9B16-2CCB96E29DCE}" srcOrd="1" destOrd="0" parTransId="{AA4BB605-7FEB-4DEB-B288-19114E21231F}" sibTransId="{AA422C88-71E1-41A2-8974-04DEA29EDD86}"/>
    <dgm:cxn modelId="{7538BFDD-E8CC-4C67-B7EA-569FFFE7A72D}" srcId="{43D8B79A-668C-4CA3-B505-BDE1EEDF29E1}" destId="{870FD72F-8839-4422-9E57-91B3B2934E5A}" srcOrd="0" destOrd="0" parTransId="{7BEE6CF7-E3D2-4733-977A-E41A1D321002}" sibTransId="{5CF45E4A-773F-413F-A015-4AD033A39AF4}"/>
    <dgm:cxn modelId="{91E5EDE3-E0E7-4E20-A7E5-C00919231AF6}" srcId="{870FD72F-8839-4422-9E57-91B3B2934E5A}" destId="{3830C8C6-2C51-4359-AB33-D7447A5547DB}" srcOrd="5" destOrd="0" parTransId="{3CCBC095-0E8A-43A7-97EA-77233215F81B}" sibTransId="{1B8E98A4-8077-4E6C-A17F-DF3A1C8141FB}"/>
    <dgm:cxn modelId="{AFD4F5E5-6A21-4529-83FE-8BDE71028DD0}" type="presOf" srcId="{D3556366-B587-48A5-9B16-2CCB96E29DCE}" destId="{3A8DFB05-02E3-4A3C-AB1C-ADE0FC2226E9}" srcOrd="0" destOrd="1" presId="urn:microsoft.com/office/officeart/2005/8/layout/hList2"/>
    <dgm:cxn modelId="{363C0DE6-CCF9-4DF2-BF65-7B428BA4047D}" type="presOf" srcId="{AB78EC7E-8AE5-460F-8281-4147153CBA4C}" destId="{2D5E736D-B17B-4774-9150-94EEAFC95D1A}" srcOrd="0" destOrd="1" presId="urn:microsoft.com/office/officeart/2005/8/layout/hList2"/>
    <dgm:cxn modelId="{5D9018EE-6A17-49B5-BAB2-ECA8E7E853ED}" type="presOf" srcId="{870FD72F-8839-4422-9E57-91B3B2934E5A}" destId="{CCBFBA09-747A-4931-82BB-A6A4C0283CF7}" srcOrd="0" destOrd="0" presId="urn:microsoft.com/office/officeart/2005/8/layout/hList2"/>
    <dgm:cxn modelId="{4C217AEE-7956-4CA2-9F48-E0DFE29254A7}" type="presOf" srcId="{E0AAE02C-CBF2-40E6-8603-9974FE385036}" destId="{3A8DFB05-02E3-4A3C-AB1C-ADE0FC2226E9}" srcOrd="0" destOrd="4" presId="urn:microsoft.com/office/officeart/2005/8/layout/hList2"/>
    <dgm:cxn modelId="{CB8160F4-3611-43C0-8E30-6A7095C7ED35}" srcId="{870FD72F-8839-4422-9E57-91B3B2934E5A}" destId="{5D1F0A9F-C21D-4EBC-A2C6-59811FEA6884}" srcOrd="3" destOrd="0" parTransId="{31D9FBE9-CE67-4BBC-88D9-A245834E9E9C}" sibTransId="{5F2D9E91-A25B-454B-A8C2-BC4F62ECE9E6}"/>
    <dgm:cxn modelId="{97C31FF8-15D4-444C-B7B2-E49700D52186}" type="presOf" srcId="{6C73350D-506A-42F7-84E9-2E188D2C21BD}" destId="{2D5E736D-B17B-4774-9150-94EEAFC95D1A}" srcOrd="0" destOrd="3" presId="urn:microsoft.com/office/officeart/2005/8/layout/hList2"/>
    <dgm:cxn modelId="{031C8DF9-CA89-413D-A7AE-B50B32135C2F}" srcId="{870FD72F-8839-4422-9E57-91B3B2934E5A}" destId="{E0AAE02C-CBF2-40E6-8603-9974FE385036}" srcOrd="4" destOrd="0" parTransId="{A1A91AB1-33CA-4AC6-9410-5CFC9DEC666C}" sibTransId="{65C8C6AD-683F-4AD0-929B-62970C8B2720}"/>
    <dgm:cxn modelId="{62EA32FA-3797-4ADB-BC54-FA86E131E9F6}" srcId="{43D8B79A-668C-4CA3-B505-BDE1EEDF29E1}" destId="{0D965A98-B3D2-49A8-B7A1-A7DA85EF1BAF}" srcOrd="1" destOrd="0" parTransId="{4A7B35F8-8C29-4720-B1E3-A0158C481506}" sibTransId="{9B2E8AC0-FC74-4C46-AEFE-E16AC96367DA}"/>
    <dgm:cxn modelId="{3B6DEEFE-496E-4FE7-AFBA-B35125A5000B}" type="presOf" srcId="{918D3131-781C-43CE-AD18-95569D43788F}" destId="{2D5E736D-B17B-4774-9150-94EEAFC95D1A}" srcOrd="0" destOrd="0" presId="urn:microsoft.com/office/officeart/2005/8/layout/hList2"/>
    <dgm:cxn modelId="{58103E39-D52D-4215-940D-2B60030519CD}" type="presParOf" srcId="{63233A7B-EBD8-4BFE-B3FA-DEFD690ECE55}" destId="{AF3EB0FF-15DF-49E5-9E99-1C6F99A29412}" srcOrd="0" destOrd="0" presId="urn:microsoft.com/office/officeart/2005/8/layout/hList2"/>
    <dgm:cxn modelId="{A4718F5D-2E3A-487F-8E17-B6976FFB65AF}" type="presParOf" srcId="{AF3EB0FF-15DF-49E5-9E99-1C6F99A29412}" destId="{C19EF8F6-7DAF-45BE-8037-9596F9ABD270}" srcOrd="0" destOrd="0" presId="urn:microsoft.com/office/officeart/2005/8/layout/hList2"/>
    <dgm:cxn modelId="{F0564EE1-892D-44E6-A0EB-2EC80757F8D2}" type="presParOf" srcId="{AF3EB0FF-15DF-49E5-9E99-1C6F99A29412}" destId="{3A8DFB05-02E3-4A3C-AB1C-ADE0FC2226E9}" srcOrd="1" destOrd="0" presId="urn:microsoft.com/office/officeart/2005/8/layout/hList2"/>
    <dgm:cxn modelId="{C0DB3E56-4AF5-432F-9424-8897785BE443}" type="presParOf" srcId="{AF3EB0FF-15DF-49E5-9E99-1C6F99A29412}" destId="{CCBFBA09-747A-4931-82BB-A6A4C0283CF7}" srcOrd="2" destOrd="0" presId="urn:microsoft.com/office/officeart/2005/8/layout/hList2"/>
    <dgm:cxn modelId="{D31E9718-A127-461E-8D5C-5A25EBA3BA38}" type="presParOf" srcId="{63233A7B-EBD8-4BFE-B3FA-DEFD690ECE55}" destId="{81F0D340-8080-4AF3-8D61-99F75A2AB9E1}" srcOrd="1" destOrd="0" presId="urn:microsoft.com/office/officeart/2005/8/layout/hList2"/>
    <dgm:cxn modelId="{11CBD389-4560-4A47-AC82-AEDC0A2A9D46}" type="presParOf" srcId="{63233A7B-EBD8-4BFE-B3FA-DEFD690ECE55}" destId="{E5F66B4B-0571-4160-9916-5DB6E63141F8}" srcOrd="2" destOrd="0" presId="urn:microsoft.com/office/officeart/2005/8/layout/hList2"/>
    <dgm:cxn modelId="{30807A19-9277-4003-997A-FE604A33A8D0}" type="presParOf" srcId="{E5F66B4B-0571-4160-9916-5DB6E63141F8}" destId="{58C0EFA6-CF53-4BEA-8A99-34A4D1C4752C}" srcOrd="0" destOrd="0" presId="urn:microsoft.com/office/officeart/2005/8/layout/hList2"/>
    <dgm:cxn modelId="{1FD9CA90-6964-48B4-A165-63EA7676EAE4}" type="presParOf" srcId="{E5F66B4B-0571-4160-9916-5DB6E63141F8}" destId="{2D5E736D-B17B-4774-9150-94EEAFC95D1A}" srcOrd="1" destOrd="0" presId="urn:microsoft.com/office/officeart/2005/8/layout/hList2"/>
    <dgm:cxn modelId="{6748C93A-4FAB-430D-A6F7-EECCE9E0F8C9}" type="presParOf" srcId="{E5F66B4B-0571-4160-9916-5DB6E63141F8}" destId="{375CCBD3-815D-4D6D-BA85-313AB3B691BF}"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55D5BA-9D9D-4D96-85C7-5F97093140B0}"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en-US"/>
        </a:p>
      </dgm:t>
    </dgm:pt>
    <dgm:pt modelId="{69917310-5890-47A2-9229-BC57F4447227}">
      <dgm:prSet phldrT="[Text]" custT="1"/>
      <dgm:spPr/>
      <dgm:t>
        <a:bodyPr/>
        <a:lstStyle/>
        <a:p>
          <a:r>
            <a:rPr lang="en-CA" sz="2000" b="1" dirty="0"/>
            <a:t>Framing</a:t>
          </a:r>
          <a:r>
            <a:rPr lang="en-CA" sz="2000" b="1" baseline="0" dirty="0"/>
            <a:t> concepts:</a:t>
          </a:r>
          <a:endParaRPr lang="en-CA" sz="2000" b="1" dirty="0"/>
        </a:p>
        <a:p>
          <a:r>
            <a:rPr lang="en-CA" sz="2000" b="0" dirty="0"/>
            <a:t>Environ. justice</a:t>
          </a:r>
        </a:p>
        <a:p>
          <a:r>
            <a:rPr lang="en-CA" sz="2000" b="0" dirty="0"/>
            <a:t>HPP</a:t>
          </a:r>
          <a:endParaRPr lang="en-CA" sz="2000" b="0" baseline="0" dirty="0"/>
        </a:p>
        <a:p>
          <a:r>
            <a:rPr lang="en-CA" sz="2000" b="0" baseline="0" dirty="0"/>
            <a:t>Health in All Policies</a:t>
          </a:r>
        </a:p>
        <a:p>
          <a:r>
            <a:rPr lang="en-CA" sz="2000" b="0" baseline="0" dirty="0"/>
            <a:t>Healthy Communities</a:t>
          </a:r>
        </a:p>
        <a:p>
          <a:r>
            <a:rPr lang="en-CA" sz="2000" b="0" baseline="0" dirty="0" err="1"/>
            <a:t>OneHealth</a:t>
          </a:r>
          <a:endParaRPr lang="en-US" sz="2000" dirty="0"/>
        </a:p>
      </dgm:t>
    </dgm:pt>
    <dgm:pt modelId="{7E1E278A-33BC-4FCA-9967-93A51533EF67}" type="parTrans" cxnId="{D4C45907-C973-4E4C-8238-B41D7C449B99}">
      <dgm:prSet/>
      <dgm:spPr/>
      <dgm:t>
        <a:bodyPr/>
        <a:lstStyle/>
        <a:p>
          <a:endParaRPr lang="en-US"/>
        </a:p>
      </dgm:t>
    </dgm:pt>
    <dgm:pt modelId="{74C71860-C128-4C89-8E21-8D043D706AEE}" type="sibTrans" cxnId="{D4C45907-C973-4E4C-8238-B41D7C449B99}">
      <dgm:prSet/>
      <dgm:spPr/>
      <dgm:t>
        <a:bodyPr/>
        <a:lstStyle/>
        <a:p>
          <a:endParaRPr lang="en-US"/>
        </a:p>
      </dgm:t>
    </dgm:pt>
    <dgm:pt modelId="{B55B9B62-54EF-44F6-85AD-ABC2895534B1}">
      <dgm:prSet phldrT="[Text]" custT="1"/>
      <dgm:spPr/>
      <dgm:t>
        <a:bodyPr/>
        <a:lstStyle/>
        <a:p>
          <a:r>
            <a:rPr lang="en-CA" sz="2000" b="1" dirty="0"/>
            <a:t>Implementation tools:</a:t>
          </a:r>
        </a:p>
        <a:p>
          <a:r>
            <a:rPr lang="en-CA" sz="2000" dirty="0"/>
            <a:t>HIA</a:t>
          </a:r>
        </a:p>
        <a:p>
          <a:r>
            <a:rPr lang="en-CA" sz="2000" dirty="0"/>
            <a:t>GIS</a:t>
          </a:r>
        </a:p>
        <a:p>
          <a:r>
            <a:rPr lang="en-CA" sz="2000" dirty="0"/>
            <a:t>Community</a:t>
          </a:r>
          <a:r>
            <a:rPr lang="en-CA" sz="2000" baseline="0" dirty="0"/>
            <a:t> participation</a:t>
          </a:r>
        </a:p>
        <a:p>
          <a:r>
            <a:rPr lang="en-CA" sz="2000" baseline="0" dirty="0"/>
            <a:t>Public health champions</a:t>
          </a:r>
          <a:endParaRPr lang="en-US" sz="2000" dirty="0"/>
        </a:p>
      </dgm:t>
    </dgm:pt>
    <dgm:pt modelId="{44AED580-638F-4C6F-9444-9FFA5AFF9F4A}" type="sibTrans" cxnId="{A55837DA-6B71-4C7E-84A0-DD2A209AE3F3}">
      <dgm:prSet/>
      <dgm:spPr/>
      <dgm:t>
        <a:bodyPr/>
        <a:lstStyle/>
        <a:p>
          <a:endParaRPr lang="en-US"/>
        </a:p>
      </dgm:t>
    </dgm:pt>
    <dgm:pt modelId="{2ABB0043-C94C-4142-AE5F-5C612A921AE8}" type="parTrans" cxnId="{A55837DA-6B71-4C7E-84A0-DD2A209AE3F3}">
      <dgm:prSet/>
      <dgm:spPr/>
      <dgm:t>
        <a:bodyPr/>
        <a:lstStyle/>
        <a:p>
          <a:endParaRPr lang="en-US"/>
        </a:p>
      </dgm:t>
    </dgm:pt>
    <dgm:pt modelId="{68749B72-78BC-4604-988C-11E3643A0CC9}" type="pres">
      <dgm:prSet presAssocID="{0F55D5BA-9D9D-4D96-85C7-5F97093140B0}" presName="Name0" presStyleCnt="0">
        <dgm:presLayoutVars>
          <dgm:chMax val="2"/>
          <dgm:chPref val="2"/>
          <dgm:animLvl val="lvl"/>
        </dgm:presLayoutVars>
      </dgm:prSet>
      <dgm:spPr/>
    </dgm:pt>
    <dgm:pt modelId="{CE4D3DC3-8758-4A42-A0B7-9B3751A22546}" type="pres">
      <dgm:prSet presAssocID="{0F55D5BA-9D9D-4D96-85C7-5F97093140B0}" presName="LeftText" presStyleLbl="revTx" presStyleIdx="0" presStyleCnt="0">
        <dgm:presLayoutVars>
          <dgm:bulletEnabled val="1"/>
        </dgm:presLayoutVars>
      </dgm:prSet>
      <dgm:spPr/>
    </dgm:pt>
    <dgm:pt modelId="{BFD6A8D5-CA77-4AC4-BA6A-56E17F3341BA}" type="pres">
      <dgm:prSet presAssocID="{0F55D5BA-9D9D-4D96-85C7-5F97093140B0}" presName="LeftNode" presStyleLbl="bgImgPlace1" presStyleIdx="0" presStyleCnt="2">
        <dgm:presLayoutVars>
          <dgm:chMax val="2"/>
          <dgm:chPref val="2"/>
        </dgm:presLayoutVars>
      </dgm:prSet>
      <dgm:spPr/>
    </dgm:pt>
    <dgm:pt modelId="{E97F3D15-6D4B-490B-B93D-95CDE11D1DA8}" type="pres">
      <dgm:prSet presAssocID="{0F55D5BA-9D9D-4D96-85C7-5F97093140B0}" presName="RightText" presStyleLbl="revTx" presStyleIdx="0" presStyleCnt="0">
        <dgm:presLayoutVars>
          <dgm:bulletEnabled val="1"/>
        </dgm:presLayoutVars>
      </dgm:prSet>
      <dgm:spPr/>
    </dgm:pt>
    <dgm:pt modelId="{05A807AB-847E-4244-94E4-A9C5F1857682}" type="pres">
      <dgm:prSet presAssocID="{0F55D5BA-9D9D-4D96-85C7-5F97093140B0}" presName="RightNode" presStyleLbl="bgImgPlace1" presStyleIdx="1" presStyleCnt="2">
        <dgm:presLayoutVars>
          <dgm:chMax val="0"/>
          <dgm:chPref val="0"/>
        </dgm:presLayoutVars>
      </dgm:prSet>
      <dgm:spPr/>
    </dgm:pt>
    <dgm:pt modelId="{3F88F553-9CC8-4FAF-BC44-E4BF62E84FE6}" type="pres">
      <dgm:prSet presAssocID="{0F55D5BA-9D9D-4D96-85C7-5F97093140B0}" presName="TopArrow" presStyleLbl="node1" presStyleIdx="0" presStyleCnt="2"/>
      <dgm:spPr/>
    </dgm:pt>
    <dgm:pt modelId="{55B08231-3278-4F7A-B6C1-0D36B6E79BBE}" type="pres">
      <dgm:prSet presAssocID="{0F55D5BA-9D9D-4D96-85C7-5F97093140B0}" presName="BottomArrow" presStyleLbl="node1" presStyleIdx="1" presStyleCnt="2"/>
      <dgm:spPr/>
    </dgm:pt>
  </dgm:ptLst>
  <dgm:cxnLst>
    <dgm:cxn modelId="{D4C45907-C973-4E4C-8238-B41D7C449B99}" srcId="{0F55D5BA-9D9D-4D96-85C7-5F97093140B0}" destId="{69917310-5890-47A2-9229-BC57F4447227}" srcOrd="0" destOrd="0" parTransId="{7E1E278A-33BC-4FCA-9967-93A51533EF67}" sibTransId="{74C71860-C128-4C89-8E21-8D043D706AEE}"/>
    <dgm:cxn modelId="{E0DB280D-B1C1-4185-BEA5-12BDF7109E4C}" type="presOf" srcId="{69917310-5890-47A2-9229-BC57F4447227}" destId="{BFD6A8D5-CA77-4AC4-BA6A-56E17F3341BA}" srcOrd="1" destOrd="0" presId="urn:microsoft.com/office/officeart/2009/layout/ReverseList"/>
    <dgm:cxn modelId="{2E475625-9109-4CDC-9EDE-AEA272806008}" type="presOf" srcId="{0F55D5BA-9D9D-4D96-85C7-5F97093140B0}" destId="{68749B72-78BC-4604-988C-11E3643A0CC9}" srcOrd="0" destOrd="0" presId="urn:microsoft.com/office/officeart/2009/layout/ReverseList"/>
    <dgm:cxn modelId="{1300458A-9B32-4067-8689-3B8913CBB8C0}" type="presOf" srcId="{69917310-5890-47A2-9229-BC57F4447227}" destId="{CE4D3DC3-8758-4A42-A0B7-9B3751A22546}" srcOrd="0" destOrd="0" presId="urn:microsoft.com/office/officeart/2009/layout/ReverseList"/>
    <dgm:cxn modelId="{B9F433BE-BB7B-4DDC-93D4-39284215E10C}" type="presOf" srcId="{B55B9B62-54EF-44F6-85AD-ABC2895534B1}" destId="{05A807AB-847E-4244-94E4-A9C5F1857682}" srcOrd="1" destOrd="0" presId="urn:microsoft.com/office/officeart/2009/layout/ReverseList"/>
    <dgm:cxn modelId="{A55837DA-6B71-4C7E-84A0-DD2A209AE3F3}" srcId="{0F55D5BA-9D9D-4D96-85C7-5F97093140B0}" destId="{B55B9B62-54EF-44F6-85AD-ABC2895534B1}" srcOrd="1" destOrd="0" parTransId="{2ABB0043-C94C-4142-AE5F-5C612A921AE8}" sibTransId="{44AED580-638F-4C6F-9444-9FFA5AFF9F4A}"/>
    <dgm:cxn modelId="{94736AF4-17AA-4B78-B805-06DB2DB09A1D}" type="presOf" srcId="{B55B9B62-54EF-44F6-85AD-ABC2895534B1}" destId="{E97F3D15-6D4B-490B-B93D-95CDE11D1DA8}" srcOrd="0" destOrd="0" presId="urn:microsoft.com/office/officeart/2009/layout/ReverseList"/>
    <dgm:cxn modelId="{E25E54ED-4B3F-4284-9835-89A1936A3F38}" type="presParOf" srcId="{68749B72-78BC-4604-988C-11E3643A0CC9}" destId="{CE4D3DC3-8758-4A42-A0B7-9B3751A22546}" srcOrd="0" destOrd="0" presId="urn:microsoft.com/office/officeart/2009/layout/ReverseList"/>
    <dgm:cxn modelId="{7D173C4B-B7EA-47F8-AEB1-6D43334AE7D5}" type="presParOf" srcId="{68749B72-78BC-4604-988C-11E3643A0CC9}" destId="{BFD6A8D5-CA77-4AC4-BA6A-56E17F3341BA}" srcOrd="1" destOrd="0" presId="urn:microsoft.com/office/officeart/2009/layout/ReverseList"/>
    <dgm:cxn modelId="{297452DE-35E3-461F-8D28-1160C760FD14}" type="presParOf" srcId="{68749B72-78BC-4604-988C-11E3643A0CC9}" destId="{E97F3D15-6D4B-490B-B93D-95CDE11D1DA8}" srcOrd="2" destOrd="0" presId="urn:microsoft.com/office/officeart/2009/layout/ReverseList"/>
    <dgm:cxn modelId="{F910D610-C54B-42E2-B855-78A1628BF734}" type="presParOf" srcId="{68749B72-78BC-4604-988C-11E3643A0CC9}" destId="{05A807AB-847E-4244-94E4-A9C5F1857682}" srcOrd="3" destOrd="0" presId="urn:microsoft.com/office/officeart/2009/layout/ReverseList"/>
    <dgm:cxn modelId="{84017506-0A8F-46AA-A89F-9F6E24B61FDF}" type="presParOf" srcId="{68749B72-78BC-4604-988C-11E3643A0CC9}" destId="{3F88F553-9CC8-4FAF-BC44-E4BF62E84FE6}" srcOrd="4" destOrd="0" presId="urn:microsoft.com/office/officeart/2009/layout/ReverseList"/>
    <dgm:cxn modelId="{69A0ECCB-8980-4F2B-AFBF-C48469970990}" type="presParOf" srcId="{68749B72-78BC-4604-988C-11E3643A0CC9}" destId="{55B08231-3278-4F7A-B6C1-0D36B6E79BBE}" srcOrd="5" destOrd="0" presId="urn:microsoft.com/office/officeart/2009/layout/Revers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100B37F-7F51-48A9-82BE-8BE0055F8CAB}" type="doc">
      <dgm:prSet loTypeId="urn:microsoft.com/office/officeart/2005/8/layout/cycle4" loCatId="cycle" qsTypeId="urn:microsoft.com/office/officeart/2005/8/quickstyle/simple2" qsCatId="simple" csTypeId="urn:microsoft.com/office/officeart/2005/8/colors/colorful4" csCatId="colorful" phldr="1"/>
      <dgm:spPr/>
    </dgm:pt>
    <dgm:pt modelId="{5000E402-EC8C-4915-9484-F26E38E16461}">
      <dgm:prSet phldrT="[Text]" custT="1"/>
      <dgm:spPr/>
      <dgm:t>
        <a:bodyPr/>
        <a:lstStyle/>
        <a:p>
          <a:r>
            <a:rPr lang="en-US" sz="2800" dirty="0"/>
            <a:t>Measure</a:t>
          </a:r>
        </a:p>
      </dgm:t>
    </dgm:pt>
    <dgm:pt modelId="{0C51A6BD-18CC-4FFF-8091-2E51D9657D99}" type="parTrans" cxnId="{9FB86CCB-9C11-4E36-A17F-F9A89131385D}">
      <dgm:prSet/>
      <dgm:spPr/>
      <dgm:t>
        <a:bodyPr/>
        <a:lstStyle/>
        <a:p>
          <a:endParaRPr lang="en-US"/>
        </a:p>
      </dgm:t>
    </dgm:pt>
    <dgm:pt modelId="{D9F154F7-9EE2-470B-A649-A562DF044C48}" type="sibTrans" cxnId="{9FB86CCB-9C11-4E36-A17F-F9A89131385D}">
      <dgm:prSet/>
      <dgm:spPr/>
      <dgm:t>
        <a:bodyPr/>
        <a:lstStyle/>
        <a:p>
          <a:endParaRPr lang="en-US"/>
        </a:p>
      </dgm:t>
    </dgm:pt>
    <dgm:pt modelId="{4615C1E1-3637-4534-8E0C-B965305ED7EA}">
      <dgm:prSet phldrT="[Text]" custT="1"/>
      <dgm:spPr/>
      <dgm:t>
        <a:bodyPr/>
        <a:lstStyle/>
        <a:p>
          <a:r>
            <a:rPr lang="en-US" sz="2800" dirty="0"/>
            <a:t>Capacity</a:t>
          </a:r>
        </a:p>
      </dgm:t>
    </dgm:pt>
    <dgm:pt modelId="{B3B6EF4C-0B56-4CC1-93A1-27712D1A43A3}" type="parTrans" cxnId="{E976DC0A-547F-4A35-B6D8-30CCDFDA3AF2}">
      <dgm:prSet/>
      <dgm:spPr/>
      <dgm:t>
        <a:bodyPr/>
        <a:lstStyle/>
        <a:p>
          <a:endParaRPr lang="en-US"/>
        </a:p>
      </dgm:t>
    </dgm:pt>
    <dgm:pt modelId="{4CA10F35-36B5-458D-BE2A-DE4AB0EB5241}" type="sibTrans" cxnId="{E976DC0A-547F-4A35-B6D8-30CCDFDA3AF2}">
      <dgm:prSet/>
      <dgm:spPr/>
      <dgm:t>
        <a:bodyPr/>
        <a:lstStyle/>
        <a:p>
          <a:endParaRPr lang="en-US"/>
        </a:p>
      </dgm:t>
    </dgm:pt>
    <dgm:pt modelId="{D62993E4-5D1B-4BE7-8FF6-078588B325D3}">
      <dgm:prSet phldrT="[Text]"/>
      <dgm:spPr/>
      <dgm:t>
        <a:bodyPr/>
        <a:lstStyle/>
        <a:p>
          <a:endParaRPr lang="en-US"/>
        </a:p>
      </dgm:t>
    </dgm:pt>
    <dgm:pt modelId="{C7926881-8B8E-445F-8485-3176A05DAC24}" type="parTrans" cxnId="{F764EB9F-F077-4F80-9322-48671A06C9D8}">
      <dgm:prSet/>
      <dgm:spPr/>
      <dgm:t>
        <a:bodyPr/>
        <a:lstStyle/>
        <a:p>
          <a:endParaRPr lang="en-US"/>
        </a:p>
      </dgm:t>
    </dgm:pt>
    <dgm:pt modelId="{70EFCBE4-B7A6-4EE6-A6AA-F1D43EFF944B}" type="sibTrans" cxnId="{F764EB9F-F077-4F80-9322-48671A06C9D8}">
      <dgm:prSet/>
      <dgm:spPr/>
      <dgm:t>
        <a:bodyPr/>
        <a:lstStyle/>
        <a:p>
          <a:endParaRPr lang="en-US"/>
        </a:p>
      </dgm:t>
    </dgm:pt>
    <dgm:pt modelId="{8CA24A9F-ACE9-472C-9F5A-1266BAD1E2C9}">
      <dgm:prSet phldrT="[Text]" custT="1"/>
      <dgm:spPr/>
      <dgm:t>
        <a:bodyPr lIns="0" rIns="144000"/>
        <a:lstStyle/>
        <a:p>
          <a:r>
            <a:rPr lang="en-US" sz="2800" dirty="0"/>
            <a:t>Collaborate</a:t>
          </a:r>
        </a:p>
      </dgm:t>
    </dgm:pt>
    <dgm:pt modelId="{C7279A0B-C03D-4936-A678-C9F6B9FEFBD2}" type="parTrans" cxnId="{D24D25B0-3CD4-4B1C-AFDA-7DAC0D0FE858}">
      <dgm:prSet/>
      <dgm:spPr/>
      <dgm:t>
        <a:bodyPr/>
        <a:lstStyle/>
        <a:p>
          <a:endParaRPr lang="en-US"/>
        </a:p>
      </dgm:t>
    </dgm:pt>
    <dgm:pt modelId="{8E630DB2-DEAB-4460-8942-9340D5799210}" type="sibTrans" cxnId="{D24D25B0-3CD4-4B1C-AFDA-7DAC0D0FE858}">
      <dgm:prSet/>
      <dgm:spPr/>
      <dgm:t>
        <a:bodyPr/>
        <a:lstStyle/>
        <a:p>
          <a:endParaRPr lang="en-US"/>
        </a:p>
      </dgm:t>
    </dgm:pt>
    <dgm:pt modelId="{905B9D8E-E4DD-497C-8437-045247DDBF49}">
      <dgm:prSet phldrT="[Text]" custT="1"/>
      <dgm:spPr/>
      <dgm:t>
        <a:bodyPr/>
        <a:lstStyle/>
        <a:p>
          <a:r>
            <a:rPr lang="en-US" sz="2800" dirty="0"/>
            <a:t>Clarify</a:t>
          </a:r>
        </a:p>
      </dgm:t>
    </dgm:pt>
    <dgm:pt modelId="{035BC768-3870-41E0-B058-717EA32CAD69}" type="parTrans" cxnId="{39BCFB6B-4711-4E15-BE96-116B6EF103AD}">
      <dgm:prSet/>
      <dgm:spPr/>
      <dgm:t>
        <a:bodyPr/>
        <a:lstStyle/>
        <a:p>
          <a:endParaRPr lang="en-US"/>
        </a:p>
      </dgm:t>
    </dgm:pt>
    <dgm:pt modelId="{9B210F43-B81D-453F-A1CB-B76D4AC4B80F}" type="sibTrans" cxnId="{39BCFB6B-4711-4E15-BE96-116B6EF103AD}">
      <dgm:prSet/>
      <dgm:spPr/>
      <dgm:t>
        <a:bodyPr/>
        <a:lstStyle/>
        <a:p>
          <a:endParaRPr lang="en-US"/>
        </a:p>
      </dgm:t>
    </dgm:pt>
    <dgm:pt modelId="{BC69BC2F-8239-438D-B2CA-20959E540B2B}">
      <dgm:prSet phldrT="[Text]" custT="1"/>
      <dgm:spPr/>
      <dgm:t>
        <a:bodyPr/>
        <a:lstStyle/>
        <a:p>
          <a:r>
            <a:rPr lang="en-US" sz="1800" dirty="0"/>
            <a:t>Performance measures</a:t>
          </a:r>
        </a:p>
      </dgm:t>
    </dgm:pt>
    <dgm:pt modelId="{E4ECE005-1542-4D63-A610-898B1A3F4E44}" type="parTrans" cxnId="{EC68BA91-6E15-4D6F-AF23-8210B2EBA2EF}">
      <dgm:prSet/>
      <dgm:spPr/>
      <dgm:t>
        <a:bodyPr/>
        <a:lstStyle/>
        <a:p>
          <a:endParaRPr lang="en-US"/>
        </a:p>
      </dgm:t>
    </dgm:pt>
    <dgm:pt modelId="{7C3ABFA2-E58C-4B3D-8F02-AD4FA5E17E29}" type="sibTrans" cxnId="{EC68BA91-6E15-4D6F-AF23-8210B2EBA2EF}">
      <dgm:prSet/>
      <dgm:spPr/>
      <dgm:t>
        <a:bodyPr/>
        <a:lstStyle/>
        <a:p>
          <a:endParaRPr lang="en-US"/>
        </a:p>
      </dgm:t>
    </dgm:pt>
    <dgm:pt modelId="{BB1FE0F9-7E52-4F1A-A942-ABFC9CFDBB4D}">
      <dgm:prSet phldrT="[Text]" custT="1"/>
      <dgm:spPr/>
      <dgm:t>
        <a:bodyPr/>
        <a:lstStyle/>
        <a:p>
          <a:r>
            <a:rPr lang="en-US" sz="1800" dirty="0"/>
            <a:t>Time mgmt.</a:t>
          </a:r>
        </a:p>
      </dgm:t>
    </dgm:pt>
    <dgm:pt modelId="{2973F02E-AE05-41C8-ACF1-9260A5F1FC71}" type="parTrans" cxnId="{C4E07362-784E-404B-9C6C-F65F499B3203}">
      <dgm:prSet/>
      <dgm:spPr/>
      <dgm:t>
        <a:bodyPr/>
        <a:lstStyle/>
        <a:p>
          <a:endParaRPr lang="en-US"/>
        </a:p>
      </dgm:t>
    </dgm:pt>
    <dgm:pt modelId="{A5D82F08-A385-48B9-9472-00A728F7FAA0}" type="sibTrans" cxnId="{C4E07362-784E-404B-9C6C-F65F499B3203}">
      <dgm:prSet/>
      <dgm:spPr/>
      <dgm:t>
        <a:bodyPr/>
        <a:lstStyle/>
        <a:p>
          <a:endParaRPr lang="en-US"/>
        </a:p>
      </dgm:t>
    </dgm:pt>
    <dgm:pt modelId="{BD0F7720-95D5-4985-A9DF-57845183E55A}">
      <dgm:prSet phldrT="[Text]" custT="1"/>
      <dgm:spPr/>
      <dgm:t>
        <a:bodyPr/>
        <a:lstStyle/>
        <a:p>
          <a:r>
            <a:rPr lang="en-US" sz="1800" dirty="0"/>
            <a:t>Data re vulnerable pops</a:t>
          </a:r>
        </a:p>
      </dgm:t>
    </dgm:pt>
    <dgm:pt modelId="{93744719-EC41-489A-987B-0F83E351B110}" type="parTrans" cxnId="{0942A15D-5A5B-42EE-88D5-C03DC387A047}">
      <dgm:prSet/>
      <dgm:spPr/>
      <dgm:t>
        <a:bodyPr/>
        <a:lstStyle/>
        <a:p>
          <a:endParaRPr lang="en-US"/>
        </a:p>
      </dgm:t>
    </dgm:pt>
    <dgm:pt modelId="{79BD6D10-6CEE-4ACE-A1D9-D1AA1B8D8BF6}" type="sibTrans" cxnId="{0942A15D-5A5B-42EE-88D5-C03DC387A047}">
      <dgm:prSet/>
      <dgm:spPr/>
      <dgm:t>
        <a:bodyPr/>
        <a:lstStyle/>
        <a:p>
          <a:endParaRPr lang="en-US"/>
        </a:p>
      </dgm:t>
    </dgm:pt>
    <dgm:pt modelId="{420E213A-CDBB-4A4A-A0DD-7577A1DECC7D}">
      <dgm:prSet phldrT="[Text]" custT="1"/>
      <dgm:spPr/>
      <dgm:t>
        <a:bodyPr lIns="0" tIns="0" bIns="144000"/>
        <a:lstStyle/>
        <a:p>
          <a:r>
            <a:rPr lang="en-US" sz="1800" dirty="0"/>
            <a:t>Org. structures</a:t>
          </a:r>
        </a:p>
      </dgm:t>
    </dgm:pt>
    <dgm:pt modelId="{6A49E201-8335-4615-8D5E-7E28FC90CE51}" type="parTrans" cxnId="{089C4D0A-32EA-4252-9FFE-9C70D8A5C89D}">
      <dgm:prSet/>
      <dgm:spPr/>
      <dgm:t>
        <a:bodyPr/>
        <a:lstStyle/>
        <a:p>
          <a:endParaRPr lang="en-US"/>
        </a:p>
      </dgm:t>
    </dgm:pt>
    <dgm:pt modelId="{D0A1A799-D406-43A8-AC5B-8BF1D7214A62}" type="sibTrans" cxnId="{089C4D0A-32EA-4252-9FFE-9C70D8A5C89D}">
      <dgm:prSet/>
      <dgm:spPr/>
      <dgm:t>
        <a:bodyPr/>
        <a:lstStyle/>
        <a:p>
          <a:endParaRPr lang="en-US"/>
        </a:p>
      </dgm:t>
    </dgm:pt>
    <dgm:pt modelId="{40C9CCDB-7F45-471E-82DC-366BAED7085F}">
      <dgm:prSet phldrT="[Text]" custT="1"/>
      <dgm:spPr/>
      <dgm:t>
        <a:bodyPr lIns="0" tIns="0" bIns="144000"/>
        <a:lstStyle/>
        <a:p>
          <a:r>
            <a:rPr lang="en-US" sz="1800" dirty="0"/>
            <a:t>Upstream approaches</a:t>
          </a:r>
        </a:p>
      </dgm:t>
    </dgm:pt>
    <dgm:pt modelId="{A2900CAB-A46B-4AD2-B4DE-4C6EBE119D0B}" type="parTrans" cxnId="{054310A5-0CA7-4198-9049-6FF529006EF0}">
      <dgm:prSet/>
      <dgm:spPr/>
      <dgm:t>
        <a:bodyPr/>
        <a:lstStyle/>
        <a:p>
          <a:endParaRPr lang="en-US"/>
        </a:p>
      </dgm:t>
    </dgm:pt>
    <dgm:pt modelId="{172CA9F3-58A5-4782-BF9A-ED3CCB192C18}" type="sibTrans" cxnId="{054310A5-0CA7-4198-9049-6FF529006EF0}">
      <dgm:prSet/>
      <dgm:spPr/>
      <dgm:t>
        <a:bodyPr/>
        <a:lstStyle/>
        <a:p>
          <a:endParaRPr lang="en-US"/>
        </a:p>
      </dgm:t>
    </dgm:pt>
    <dgm:pt modelId="{5B50F5D7-F438-4D04-858A-DFABC68A39CC}">
      <dgm:prSet phldrT="[Text]" custT="1"/>
      <dgm:spPr/>
      <dgm:t>
        <a:bodyPr/>
        <a:lstStyle/>
        <a:p>
          <a:r>
            <a:rPr lang="en-US" sz="1800" dirty="0"/>
            <a:t>Internal</a:t>
          </a:r>
        </a:p>
      </dgm:t>
    </dgm:pt>
    <dgm:pt modelId="{8FD3BA90-A9E5-4CCA-A457-8A64BE8B5466}" type="parTrans" cxnId="{E37DE7D6-63FB-411A-8808-B24E1628C805}">
      <dgm:prSet/>
      <dgm:spPr/>
      <dgm:t>
        <a:bodyPr/>
        <a:lstStyle/>
        <a:p>
          <a:endParaRPr lang="en-US"/>
        </a:p>
      </dgm:t>
    </dgm:pt>
    <dgm:pt modelId="{E65DF17B-AC73-40E9-A525-FC9F26108571}" type="sibTrans" cxnId="{E37DE7D6-63FB-411A-8808-B24E1628C805}">
      <dgm:prSet/>
      <dgm:spPr/>
      <dgm:t>
        <a:bodyPr/>
        <a:lstStyle/>
        <a:p>
          <a:endParaRPr lang="en-US"/>
        </a:p>
      </dgm:t>
    </dgm:pt>
    <dgm:pt modelId="{449AAAA9-43A8-4BB3-82E4-2324341826BF}">
      <dgm:prSet phldrT="[Text]" custT="1"/>
      <dgm:spPr/>
      <dgm:t>
        <a:bodyPr/>
        <a:lstStyle/>
        <a:p>
          <a:r>
            <a:rPr lang="en-US" sz="1800" dirty="0"/>
            <a:t>Cross-sector</a:t>
          </a:r>
        </a:p>
      </dgm:t>
    </dgm:pt>
    <dgm:pt modelId="{3855EFE2-5771-47B0-A9DA-7C6EAD139406}" type="parTrans" cxnId="{7D79FDDF-7862-4AD0-8D7B-90D394988DA1}">
      <dgm:prSet/>
      <dgm:spPr/>
      <dgm:t>
        <a:bodyPr/>
        <a:lstStyle/>
        <a:p>
          <a:endParaRPr lang="en-US"/>
        </a:p>
      </dgm:t>
    </dgm:pt>
    <dgm:pt modelId="{E73DDF56-D487-4320-9815-880C843B489D}" type="sibTrans" cxnId="{7D79FDDF-7862-4AD0-8D7B-90D394988DA1}">
      <dgm:prSet/>
      <dgm:spPr/>
      <dgm:t>
        <a:bodyPr/>
        <a:lstStyle/>
        <a:p>
          <a:endParaRPr lang="en-US"/>
        </a:p>
      </dgm:t>
    </dgm:pt>
    <dgm:pt modelId="{01C02BB5-C14D-49E9-BAD6-0C881CD59CF8}">
      <dgm:prSet phldrT="[Text]" custT="1"/>
      <dgm:spPr/>
      <dgm:t>
        <a:bodyPr/>
        <a:lstStyle/>
        <a:p>
          <a:r>
            <a:rPr lang="en-US" sz="1800" dirty="0"/>
            <a:t>Evaluation</a:t>
          </a:r>
        </a:p>
      </dgm:t>
    </dgm:pt>
    <dgm:pt modelId="{117FB47E-C57B-445A-9483-5CA1F3413830}" type="parTrans" cxnId="{E18FD44F-D9F3-44BE-AEFD-1305C927491C}">
      <dgm:prSet/>
      <dgm:spPr/>
      <dgm:t>
        <a:bodyPr/>
        <a:lstStyle/>
        <a:p>
          <a:endParaRPr lang="en-US"/>
        </a:p>
      </dgm:t>
    </dgm:pt>
    <dgm:pt modelId="{8E9F5459-EFDE-4617-896E-EAE8C7818A0D}" type="sibTrans" cxnId="{E18FD44F-D9F3-44BE-AEFD-1305C927491C}">
      <dgm:prSet/>
      <dgm:spPr/>
      <dgm:t>
        <a:bodyPr/>
        <a:lstStyle/>
        <a:p>
          <a:endParaRPr lang="en-US"/>
        </a:p>
      </dgm:t>
    </dgm:pt>
    <dgm:pt modelId="{AA9D1AF8-9D9B-4E88-95CF-97387F8E8461}">
      <dgm:prSet phldrT="[Text]" custT="1"/>
      <dgm:spPr/>
      <dgm:t>
        <a:bodyPr/>
        <a:lstStyle/>
        <a:p>
          <a:r>
            <a:rPr lang="en-US" sz="1800" dirty="0"/>
            <a:t>Roles</a:t>
          </a:r>
        </a:p>
      </dgm:t>
    </dgm:pt>
    <dgm:pt modelId="{5A233E88-B434-4B7D-8D3C-352E491E3204}" type="parTrans" cxnId="{B8C42656-10A7-4E30-84DD-EA5502BB6791}">
      <dgm:prSet/>
      <dgm:spPr/>
      <dgm:t>
        <a:bodyPr/>
        <a:lstStyle/>
        <a:p>
          <a:endParaRPr lang="en-US"/>
        </a:p>
      </dgm:t>
    </dgm:pt>
    <dgm:pt modelId="{84876697-70E9-4514-A375-19C376834F9B}" type="sibTrans" cxnId="{B8C42656-10A7-4E30-84DD-EA5502BB6791}">
      <dgm:prSet/>
      <dgm:spPr/>
      <dgm:t>
        <a:bodyPr/>
        <a:lstStyle/>
        <a:p>
          <a:endParaRPr lang="en-US"/>
        </a:p>
      </dgm:t>
    </dgm:pt>
    <dgm:pt modelId="{E1EBB9A0-BE15-4213-883E-80848ED73EA8}" type="pres">
      <dgm:prSet presAssocID="{1100B37F-7F51-48A9-82BE-8BE0055F8CAB}" presName="cycleMatrixDiagram" presStyleCnt="0">
        <dgm:presLayoutVars>
          <dgm:chMax val="1"/>
          <dgm:dir/>
          <dgm:animLvl val="lvl"/>
          <dgm:resizeHandles val="exact"/>
        </dgm:presLayoutVars>
      </dgm:prSet>
      <dgm:spPr/>
    </dgm:pt>
    <dgm:pt modelId="{262BF6F8-D2A9-4B89-BE9D-F016EBA96141}" type="pres">
      <dgm:prSet presAssocID="{1100B37F-7F51-48A9-82BE-8BE0055F8CAB}" presName="children" presStyleCnt="0"/>
      <dgm:spPr/>
    </dgm:pt>
    <dgm:pt modelId="{DA4A05F1-B133-497F-94C3-B433C4703F1B}" type="pres">
      <dgm:prSet presAssocID="{1100B37F-7F51-48A9-82BE-8BE0055F8CAB}" presName="child1group" presStyleCnt="0"/>
      <dgm:spPr/>
    </dgm:pt>
    <dgm:pt modelId="{48E6938F-5A0C-4EB9-8254-B494D9AC71F9}" type="pres">
      <dgm:prSet presAssocID="{1100B37F-7F51-48A9-82BE-8BE0055F8CAB}" presName="child1" presStyleLbl="bgAcc1" presStyleIdx="0" presStyleCnt="4" custScaleX="100382" custLinFactNeighborX="-26679"/>
      <dgm:spPr/>
    </dgm:pt>
    <dgm:pt modelId="{846B4E83-576F-4261-BBB3-2AF15CFFB703}" type="pres">
      <dgm:prSet presAssocID="{1100B37F-7F51-48A9-82BE-8BE0055F8CAB}" presName="child1Text" presStyleLbl="bgAcc1" presStyleIdx="0" presStyleCnt="4">
        <dgm:presLayoutVars>
          <dgm:bulletEnabled val="1"/>
        </dgm:presLayoutVars>
      </dgm:prSet>
      <dgm:spPr/>
    </dgm:pt>
    <dgm:pt modelId="{53429D6A-264F-4233-888F-66EDC491606D}" type="pres">
      <dgm:prSet presAssocID="{1100B37F-7F51-48A9-82BE-8BE0055F8CAB}" presName="child2group" presStyleCnt="0"/>
      <dgm:spPr/>
    </dgm:pt>
    <dgm:pt modelId="{8D71A383-565E-4283-BD8E-78C355775A87}" type="pres">
      <dgm:prSet presAssocID="{1100B37F-7F51-48A9-82BE-8BE0055F8CAB}" presName="child2" presStyleLbl="bgAcc1" presStyleIdx="1" presStyleCnt="4" custLinFactNeighborX="35799"/>
      <dgm:spPr/>
    </dgm:pt>
    <dgm:pt modelId="{B4949FEA-6E82-4E68-953C-B5529B5702C8}" type="pres">
      <dgm:prSet presAssocID="{1100B37F-7F51-48A9-82BE-8BE0055F8CAB}" presName="child2Text" presStyleLbl="bgAcc1" presStyleIdx="1" presStyleCnt="4">
        <dgm:presLayoutVars>
          <dgm:bulletEnabled val="1"/>
        </dgm:presLayoutVars>
      </dgm:prSet>
      <dgm:spPr/>
    </dgm:pt>
    <dgm:pt modelId="{CAD43982-6D44-4CF8-9C79-15B62BC3860A}" type="pres">
      <dgm:prSet presAssocID="{1100B37F-7F51-48A9-82BE-8BE0055F8CAB}" presName="child3group" presStyleCnt="0"/>
      <dgm:spPr/>
    </dgm:pt>
    <dgm:pt modelId="{0AAA656E-E406-43FB-B9E9-6A3163441112}" type="pres">
      <dgm:prSet presAssocID="{1100B37F-7F51-48A9-82BE-8BE0055F8CAB}" presName="child3" presStyleLbl="bgAcc1" presStyleIdx="2" presStyleCnt="4" custScaleX="106441" custLinFactNeighborX="39020"/>
      <dgm:spPr/>
    </dgm:pt>
    <dgm:pt modelId="{F09E17E7-CAC4-48E7-A2D0-D27D6DA7432B}" type="pres">
      <dgm:prSet presAssocID="{1100B37F-7F51-48A9-82BE-8BE0055F8CAB}" presName="child3Text" presStyleLbl="bgAcc1" presStyleIdx="2" presStyleCnt="4">
        <dgm:presLayoutVars>
          <dgm:bulletEnabled val="1"/>
        </dgm:presLayoutVars>
      </dgm:prSet>
      <dgm:spPr/>
    </dgm:pt>
    <dgm:pt modelId="{8B1BC447-7A53-4B8D-8075-4BCAA0E0A8B2}" type="pres">
      <dgm:prSet presAssocID="{1100B37F-7F51-48A9-82BE-8BE0055F8CAB}" presName="child4group" presStyleCnt="0"/>
      <dgm:spPr/>
    </dgm:pt>
    <dgm:pt modelId="{3334CF0D-CAAF-46EF-B2FA-E8FC84676EE5}" type="pres">
      <dgm:prSet presAssocID="{1100B37F-7F51-48A9-82BE-8BE0055F8CAB}" presName="child4" presStyleLbl="bgAcc1" presStyleIdx="3" presStyleCnt="4" custLinFactNeighborX="-26679"/>
      <dgm:spPr/>
    </dgm:pt>
    <dgm:pt modelId="{FEC47707-C4F3-4D67-ACF9-63E044177A93}" type="pres">
      <dgm:prSet presAssocID="{1100B37F-7F51-48A9-82BE-8BE0055F8CAB}" presName="child4Text" presStyleLbl="bgAcc1" presStyleIdx="3" presStyleCnt="4">
        <dgm:presLayoutVars>
          <dgm:bulletEnabled val="1"/>
        </dgm:presLayoutVars>
      </dgm:prSet>
      <dgm:spPr/>
    </dgm:pt>
    <dgm:pt modelId="{B7CE53D2-8024-487C-BC09-99DE7DE2AADF}" type="pres">
      <dgm:prSet presAssocID="{1100B37F-7F51-48A9-82BE-8BE0055F8CAB}" presName="childPlaceholder" presStyleCnt="0"/>
      <dgm:spPr/>
    </dgm:pt>
    <dgm:pt modelId="{E2DF4EA5-3E4E-47DE-AEE4-E5D2A9CC4A76}" type="pres">
      <dgm:prSet presAssocID="{1100B37F-7F51-48A9-82BE-8BE0055F8CAB}" presName="circle" presStyleCnt="0"/>
      <dgm:spPr/>
    </dgm:pt>
    <dgm:pt modelId="{F7E6FB7F-6F64-4DEE-889E-9524705BB3E1}" type="pres">
      <dgm:prSet presAssocID="{1100B37F-7F51-48A9-82BE-8BE0055F8CAB}" presName="quadrant1" presStyleLbl="node1" presStyleIdx="0" presStyleCnt="4" custScaleX="130540" custLinFactNeighborX="-12960" custLinFactNeighborY="741">
        <dgm:presLayoutVars>
          <dgm:chMax val="1"/>
          <dgm:bulletEnabled val="1"/>
        </dgm:presLayoutVars>
      </dgm:prSet>
      <dgm:spPr/>
    </dgm:pt>
    <dgm:pt modelId="{B7BCAA57-722A-440A-903D-03F552F280C8}" type="pres">
      <dgm:prSet presAssocID="{1100B37F-7F51-48A9-82BE-8BE0055F8CAB}" presName="quadrant2" presStyleLbl="node1" presStyleIdx="1" presStyleCnt="4" custScaleX="130540" custLinFactNeighborX="14698" custLinFactNeighborY="741">
        <dgm:presLayoutVars>
          <dgm:chMax val="1"/>
          <dgm:bulletEnabled val="1"/>
        </dgm:presLayoutVars>
      </dgm:prSet>
      <dgm:spPr/>
    </dgm:pt>
    <dgm:pt modelId="{CB77C98F-FF77-4ED2-81DC-E93FF2CA6449}" type="pres">
      <dgm:prSet presAssocID="{1100B37F-7F51-48A9-82BE-8BE0055F8CAB}" presName="quadrant3" presStyleLbl="node1" presStyleIdx="2" presStyleCnt="4" custScaleX="130540" custLinFactNeighborX="14698">
        <dgm:presLayoutVars>
          <dgm:chMax val="1"/>
          <dgm:bulletEnabled val="1"/>
        </dgm:presLayoutVars>
      </dgm:prSet>
      <dgm:spPr/>
    </dgm:pt>
    <dgm:pt modelId="{07C5FF38-0F02-4D8C-8361-54E69158FC15}" type="pres">
      <dgm:prSet presAssocID="{1100B37F-7F51-48A9-82BE-8BE0055F8CAB}" presName="quadrant4" presStyleLbl="node1" presStyleIdx="3" presStyleCnt="4" custScaleX="130540" custLinFactNeighborX="-13971">
        <dgm:presLayoutVars>
          <dgm:chMax val="1"/>
          <dgm:bulletEnabled val="1"/>
        </dgm:presLayoutVars>
      </dgm:prSet>
      <dgm:spPr/>
    </dgm:pt>
    <dgm:pt modelId="{82BC7865-C204-435B-B406-63B064E0832B}" type="pres">
      <dgm:prSet presAssocID="{1100B37F-7F51-48A9-82BE-8BE0055F8CAB}" presName="quadrantPlaceholder" presStyleCnt="0"/>
      <dgm:spPr/>
    </dgm:pt>
    <dgm:pt modelId="{7D148E37-759C-49CE-A4F3-7F470E5CE6C2}" type="pres">
      <dgm:prSet presAssocID="{1100B37F-7F51-48A9-82BE-8BE0055F8CAB}" presName="center1" presStyleLbl="fgShp" presStyleIdx="0" presStyleCnt="2"/>
      <dgm:spPr/>
    </dgm:pt>
    <dgm:pt modelId="{A5C99F58-2AD8-4715-BB54-C57081684B4C}" type="pres">
      <dgm:prSet presAssocID="{1100B37F-7F51-48A9-82BE-8BE0055F8CAB}" presName="center2" presStyleLbl="fgShp" presStyleIdx="1" presStyleCnt="2"/>
      <dgm:spPr/>
    </dgm:pt>
  </dgm:ptLst>
  <dgm:cxnLst>
    <dgm:cxn modelId="{0748FB04-B32E-4DA4-9704-77C52B533612}" type="presOf" srcId="{01C02BB5-C14D-49E9-BAD6-0C881CD59CF8}" destId="{8D71A383-565E-4283-BD8E-78C355775A87}" srcOrd="0" destOrd="1" presId="urn:microsoft.com/office/officeart/2005/8/layout/cycle4"/>
    <dgm:cxn modelId="{089C4D0A-32EA-4252-9FFE-9C70D8A5C89D}" srcId="{4615C1E1-3637-4534-8E0C-B965305ED7EA}" destId="{420E213A-CDBB-4A4A-A0DD-7577A1DECC7D}" srcOrd="0" destOrd="0" parTransId="{6A49E201-8335-4615-8D5E-7E28FC90CE51}" sibTransId="{D0A1A799-D406-43A8-AC5B-8BF1D7214A62}"/>
    <dgm:cxn modelId="{E976DC0A-547F-4A35-B6D8-30CCDFDA3AF2}" srcId="{1100B37F-7F51-48A9-82BE-8BE0055F8CAB}" destId="{4615C1E1-3637-4534-8E0C-B965305ED7EA}" srcOrd="2" destOrd="0" parTransId="{B3B6EF4C-0B56-4CC1-93A1-27712D1A43A3}" sibTransId="{4CA10F35-36B5-458D-BE2A-DE4AB0EB5241}"/>
    <dgm:cxn modelId="{2137200C-5A11-4EBA-A365-B7EDBC35D985}" type="presOf" srcId="{5B50F5D7-F438-4D04-858A-DFABC68A39CC}" destId="{FEC47707-C4F3-4D67-ACF9-63E044177A93}" srcOrd="1" destOrd="0" presId="urn:microsoft.com/office/officeart/2005/8/layout/cycle4"/>
    <dgm:cxn modelId="{0CA57628-1B87-4DBC-B2AE-EAB6035A9890}" type="presOf" srcId="{420E213A-CDBB-4A4A-A0DD-7577A1DECC7D}" destId="{F09E17E7-CAC4-48E7-A2D0-D27D6DA7432B}" srcOrd="1" destOrd="0" presId="urn:microsoft.com/office/officeart/2005/8/layout/cycle4"/>
    <dgm:cxn modelId="{B423AA3C-C7F5-442E-A936-E3AE7884E80C}" type="presOf" srcId="{AA9D1AF8-9D9B-4E88-95CF-97387F8E8461}" destId="{48E6938F-5A0C-4EB9-8254-B494D9AC71F9}" srcOrd="0" destOrd="2" presId="urn:microsoft.com/office/officeart/2005/8/layout/cycle4"/>
    <dgm:cxn modelId="{E932A73F-7A6B-489D-A2C0-04BF43A9CDF8}" type="presOf" srcId="{449AAAA9-43A8-4BB3-82E4-2324341826BF}" destId="{FEC47707-C4F3-4D67-ACF9-63E044177A93}" srcOrd="1" destOrd="1" presId="urn:microsoft.com/office/officeart/2005/8/layout/cycle4"/>
    <dgm:cxn modelId="{61A4E25B-7EBC-43E8-89D4-1AB12DCC3A81}" type="presOf" srcId="{01C02BB5-C14D-49E9-BAD6-0C881CD59CF8}" destId="{B4949FEA-6E82-4E68-953C-B5529B5702C8}" srcOrd="1" destOrd="1" presId="urn:microsoft.com/office/officeart/2005/8/layout/cycle4"/>
    <dgm:cxn modelId="{0942A15D-5A5B-42EE-88D5-C03DC387A047}" srcId="{5000E402-EC8C-4915-9484-F26E38E16461}" destId="{BD0F7720-95D5-4985-A9DF-57845183E55A}" srcOrd="0" destOrd="0" parTransId="{93744719-EC41-489A-987B-0F83E351B110}" sibTransId="{79BD6D10-6CEE-4ACE-A1D9-D1AA1B8D8BF6}"/>
    <dgm:cxn modelId="{C4E07362-784E-404B-9C6C-F65F499B3203}" srcId="{905B9D8E-E4DD-497C-8437-045247DDBF49}" destId="{BB1FE0F9-7E52-4F1A-A942-ABFC9CFDBB4D}" srcOrd="1" destOrd="0" parTransId="{2973F02E-AE05-41C8-ACF1-9260A5F1FC71}" sibTransId="{A5D82F08-A385-48B9-9472-00A728F7FAA0}"/>
    <dgm:cxn modelId="{D9EF4864-8912-4175-AC06-B176B7209A01}" type="presOf" srcId="{1100B37F-7F51-48A9-82BE-8BE0055F8CAB}" destId="{E1EBB9A0-BE15-4213-883E-80848ED73EA8}" srcOrd="0" destOrd="0" presId="urn:microsoft.com/office/officeart/2005/8/layout/cycle4"/>
    <dgm:cxn modelId="{E7AC6265-123F-43B8-98EE-E94BB388E894}" type="presOf" srcId="{BB1FE0F9-7E52-4F1A-A942-ABFC9CFDBB4D}" destId="{846B4E83-576F-4261-BBB3-2AF15CFFB703}" srcOrd="1" destOrd="1" presId="urn:microsoft.com/office/officeart/2005/8/layout/cycle4"/>
    <dgm:cxn modelId="{2B186969-994B-4293-8EB8-CC4DB197121C}" type="presOf" srcId="{40C9CCDB-7F45-471E-82DC-366BAED7085F}" destId="{0AAA656E-E406-43FB-B9E9-6A3163441112}" srcOrd="0" destOrd="1" presId="urn:microsoft.com/office/officeart/2005/8/layout/cycle4"/>
    <dgm:cxn modelId="{39BCFB6B-4711-4E15-BE96-116B6EF103AD}" srcId="{1100B37F-7F51-48A9-82BE-8BE0055F8CAB}" destId="{905B9D8E-E4DD-497C-8437-045247DDBF49}" srcOrd="0" destOrd="0" parTransId="{035BC768-3870-41E0-B058-717EA32CAD69}" sibTransId="{9B210F43-B81D-453F-A1CB-B76D4AC4B80F}"/>
    <dgm:cxn modelId="{3764526D-441B-4D50-A7C5-3348517AE5FB}" type="presOf" srcId="{40C9CCDB-7F45-471E-82DC-366BAED7085F}" destId="{F09E17E7-CAC4-48E7-A2D0-D27D6DA7432B}" srcOrd="1" destOrd="1" presId="urn:microsoft.com/office/officeart/2005/8/layout/cycle4"/>
    <dgm:cxn modelId="{E18FD44F-D9F3-44BE-AEFD-1305C927491C}" srcId="{5000E402-EC8C-4915-9484-F26E38E16461}" destId="{01C02BB5-C14D-49E9-BAD6-0C881CD59CF8}" srcOrd="1" destOrd="0" parTransId="{117FB47E-C57B-445A-9483-5CA1F3413830}" sibTransId="{8E9F5459-EFDE-4617-896E-EAE8C7818A0D}"/>
    <dgm:cxn modelId="{B061EC72-356E-420A-8059-6FC6FC180420}" type="presOf" srcId="{5000E402-EC8C-4915-9484-F26E38E16461}" destId="{B7BCAA57-722A-440A-903D-03F552F280C8}" srcOrd="0" destOrd="0" presId="urn:microsoft.com/office/officeart/2005/8/layout/cycle4"/>
    <dgm:cxn modelId="{DCEA1D53-3099-408E-B19D-87BF70A5FC83}" type="presOf" srcId="{449AAAA9-43A8-4BB3-82E4-2324341826BF}" destId="{3334CF0D-CAAF-46EF-B2FA-E8FC84676EE5}" srcOrd="0" destOrd="1" presId="urn:microsoft.com/office/officeart/2005/8/layout/cycle4"/>
    <dgm:cxn modelId="{BAB7FB73-3162-47B9-8DCC-50263FC4E08D}" type="presOf" srcId="{905B9D8E-E4DD-497C-8437-045247DDBF49}" destId="{F7E6FB7F-6F64-4DEE-889E-9524705BB3E1}" srcOrd="0" destOrd="0" presId="urn:microsoft.com/office/officeart/2005/8/layout/cycle4"/>
    <dgm:cxn modelId="{B8C42656-10A7-4E30-84DD-EA5502BB6791}" srcId="{905B9D8E-E4DD-497C-8437-045247DDBF49}" destId="{AA9D1AF8-9D9B-4E88-95CF-97387F8E8461}" srcOrd="2" destOrd="0" parTransId="{5A233E88-B434-4B7D-8D3C-352E491E3204}" sibTransId="{84876697-70E9-4514-A375-19C376834F9B}"/>
    <dgm:cxn modelId="{B460D876-CA9F-4E21-9945-D0E5F2B35529}" type="presOf" srcId="{BB1FE0F9-7E52-4F1A-A942-ABFC9CFDBB4D}" destId="{48E6938F-5A0C-4EB9-8254-B494D9AC71F9}" srcOrd="0" destOrd="1" presId="urn:microsoft.com/office/officeart/2005/8/layout/cycle4"/>
    <dgm:cxn modelId="{F1D0875A-2CE3-4D0F-B815-EC2370AE7523}" type="presOf" srcId="{BC69BC2F-8239-438D-B2CA-20959E540B2B}" destId="{846B4E83-576F-4261-BBB3-2AF15CFFB703}" srcOrd="1" destOrd="0" presId="urn:microsoft.com/office/officeart/2005/8/layout/cycle4"/>
    <dgm:cxn modelId="{28033E86-3C2F-4EC9-9EBC-85EA49C3950C}" type="presOf" srcId="{5B50F5D7-F438-4D04-858A-DFABC68A39CC}" destId="{3334CF0D-CAAF-46EF-B2FA-E8FC84676EE5}" srcOrd="0" destOrd="0" presId="urn:microsoft.com/office/officeart/2005/8/layout/cycle4"/>
    <dgm:cxn modelId="{3D35C386-1AFB-4916-A844-81CC65EF9966}" type="presOf" srcId="{AA9D1AF8-9D9B-4E88-95CF-97387F8E8461}" destId="{846B4E83-576F-4261-BBB3-2AF15CFFB703}" srcOrd="1" destOrd="2" presId="urn:microsoft.com/office/officeart/2005/8/layout/cycle4"/>
    <dgm:cxn modelId="{4F638B8D-A1B6-441B-B482-D8021E503C20}" type="presOf" srcId="{BD0F7720-95D5-4985-A9DF-57845183E55A}" destId="{8D71A383-565E-4283-BD8E-78C355775A87}" srcOrd="0" destOrd="0" presId="urn:microsoft.com/office/officeart/2005/8/layout/cycle4"/>
    <dgm:cxn modelId="{EC68BA91-6E15-4D6F-AF23-8210B2EBA2EF}" srcId="{905B9D8E-E4DD-497C-8437-045247DDBF49}" destId="{BC69BC2F-8239-438D-B2CA-20959E540B2B}" srcOrd="0" destOrd="0" parTransId="{E4ECE005-1542-4D63-A610-898B1A3F4E44}" sibTransId="{7C3ABFA2-E58C-4B3D-8F02-AD4FA5E17E29}"/>
    <dgm:cxn modelId="{C12BA29A-3480-4A14-B960-407FE86FFC17}" type="presOf" srcId="{8CA24A9F-ACE9-472C-9F5A-1266BAD1E2C9}" destId="{07C5FF38-0F02-4D8C-8361-54E69158FC15}" srcOrd="0" destOrd="0" presId="urn:microsoft.com/office/officeart/2005/8/layout/cycle4"/>
    <dgm:cxn modelId="{F764EB9F-F077-4F80-9322-48671A06C9D8}" srcId="{1100B37F-7F51-48A9-82BE-8BE0055F8CAB}" destId="{D62993E4-5D1B-4BE7-8FF6-078588B325D3}" srcOrd="4" destOrd="0" parTransId="{C7926881-8B8E-445F-8485-3176A05DAC24}" sibTransId="{70EFCBE4-B7A6-4EE6-A6AA-F1D43EFF944B}"/>
    <dgm:cxn modelId="{054310A5-0CA7-4198-9049-6FF529006EF0}" srcId="{4615C1E1-3637-4534-8E0C-B965305ED7EA}" destId="{40C9CCDB-7F45-471E-82DC-366BAED7085F}" srcOrd="1" destOrd="0" parTransId="{A2900CAB-A46B-4AD2-B4DE-4C6EBE119D0B}" sibTransId="{172CA9F3-58A5-4782-BF9A-ED3CCB192C18}"/>
    <dgm:cxn modelId="{86124DA9-A07D-4327-B3F9-615056029591}" type="presOf" srcId="{BC69BC2F-8239-438D-B2CA-20959E540B2B}" destId="{48E6938F-5A0C-4EB9-8254-B494D9AC71F9}" srcOrd="0" destOrd="0" presId="urn:microsoft.com/office/officeart/2005/8/layout/cycle4"/>
    <dgm:cxn modelId="{D24D25B0-3CD4-4B1C-AFDA-7DAC0D0FE858}" srcId="{1100B37F-7F51-48A9-82BE-8BE0055F8CAB}" destId="{8CA24A9F-ACE9-472C-9F5A-1266BAD1E2C9}" srcOrd="3" destOrd="0" parTransId="{C7279A0B-C03D-4936-A678-C9F6B9FEFBD2}" sibTransId="{8E630DB2-DEAB-4460-8942-9340D5799210}"/>
    <dgm:cxn modelId="{9FB86CCB-9C11-4E36-A17F-F9A89131385D}" srcId="{1100B37F-7F51-48A9-82BE-8BE0055F8CAB}" destId="{5000E402-EC8C-4915-9484-F26E38E16461}" srcOrd="1" destOrd="0" parTransId="{0C51A6BD-18CC-4FFF-8091-2E51D9657D99}" sibTransId="{D9F154F7-9EE2-470B-A649-A562DF044C48}"/>
    <dgm:cxn modelId="{2513B0CF-EF4E-4D90-A2AD-AEF770628AA5}" type="presOf" srcId="{420E213A-CDBB-4A4A-A0DD-7577A1DECC7D}" destId="{0AAA656E-E406-43FB-B9E9-6A3163441112}" srcOrd="0" destOrd="0" presId="urn:microsoft.com/office/officeart/2005/8/layout/cycle4"/>
    <dgm:cxn modelId="{E37DE7D6-63FB-411A-8808-B24E1628C805}" srcId="{8CA24A9F-ACE9-472C-9F5A-1266BAD1E2C9}" destId="{5B50F5D7-F438-4D04-858A-DFABC68A39CC}" srcOrd="0" destOrd="0" parTransId="{8FD3BA90-A9E5-4CCA-A457-8A64BE8B5466}" sibTransId="{E65DF17B-AC73-40E9-A525-FC9F26108571}"/>
    <dgm:cxn modelId="{2D3438DF-AB2F-4A43-B2F5-4337D246EAC0}" type="presOf" srcId="{BD0F7720-95D5-4985-A9DF-57845183E55A}" destId="{B4949FEA-6E82-4E68-953C-B5529B5702C8}" srcOrd="1" destOrd="0" presId="urn:microsoft.com/office/officeart/2005/8/layout/cycle4"/>
    <dgm:cxn modelId="{7D79FDDF-7862-4AD0-8D7B-90D394988DA1}" srcId="{8CA24A9F-ACE9-472C-9F5A-1266BAD1E2C9}" destId="{449AAAA9-43A8-4BB3-82E4-2324341826BF}" srcOrd="1" destOrd="0" parTransId="{3855EFE2-5771-47B0-A9DA-7C6EAD139406}" sibTransId="{E73DDF56-D487-4320-9815-880C843B489D}"/>
    <dgm:cxn modelId="{F6B827F9-365D-4760-8ADB-99537B24D635}" type="presOf" srcId="{4615C1E1-3637-4534-8E0C-B965305ED7EA}" destId="{CB77C98F-FF77-4ED2-81DC-E93FF2CA6449}" srcOrd="0" destOrd="0" presId="urn:microsoft.com/office/officeart/2005/8/layout/cycle4"/>
    <dgm:cxn modelId="{30AF3DAF-F3CD-41AD-9441-3CB7786DBFF0}" type="presParOf" srcId="{E1EBB9A0-BE15-4213-883E-80848ED73EA8}" destId="{262BF6F8-D2A9-4B89-BE9D-F016EBA96141}" srcOrd="0" destOrd="0" presId="urn:microsoft.com/office/officeart/2005/8/layout/cycle4"/>
    <dgm:cxn modelId="{55A80399-61F5-4DEA-A49B-24C455388586}" type="presParOf" srcId="{262BF6F8-D2A9-4B89-BE9D-F016EBA96141}" destId="{DA4A05F1-B133-497F-94C3-B433C4703F1B}" srcOrd="0" destOrd="0" presId="urn:microsoft.com/office/officeart/2005/8/layout/cycle4"/>
    <dgm:cxn modelId="{5C80834E-58F3-46D9-B770-99C94D6A7EC1}" type="presParOf" srcId="{DA4A05F1-B133-497F-94C3-B433C4703F1B}" destId="{48E6938F-5A0C-4EB9-8254-B494D9AC71F9}" srcOrd="0" destOrd="0" presId="urn:microsoft.com/office/officeart/2005/8/layout/cycle4"/>
    <dgm:cxn modelId="{ABA347B9-0DB7-450E-B6AC-A4E5A8B13302}" type="presParOf" srcId="{DA4A05F1-B133-497F-94C3-B433C4703F1B}" destId="{846B4E83-576F-4261-BBB3-2AF15CFFB703}" srcOrd="1" destOrd="0" presId="urn:microsoft.com/office/officeart/2005/8/layout/cycle4"/>
    <dgm:cxn modelId="{25763BC5-B6DB-4B1A-9444-13986FD4EB0C}" type="presParOf" srcId="{262BF6F8-D2A9-4B89-BE9D-F016EBA96141}" destId="{53429D6A-264F-4233-888F-66EDC491606D}" srcOrd="1" destOrd="0" presId="urn:microsoft.com/office/officeart/2005/8/layout/cycle4"/>
    <dgm:cxn modelId="{C8F4A453-E893-477A-93E9-96CE30BFF103}" type="presParOf" srcId="{53429D6A-264F-4233-888F-66EDC491606D}" destId="{8D71A383-565E-4283-BD8E-78C355775A87}" srcOrd="0" destOrd="0" presId="urn:microsoft.com/office/officeart/2005/8/layout/cycle4"/>
    <dgm:cxn modelId="{8913FEA7-EAC9-4BED-B4DE-164A8D33358E}" type="presParOf" srcId="{53429D6A-264F-4233-888F-66EDC491606D}" destId="{B4949FEA-6E82-4E68-953C-B5529B5702C8}" srcOrd="1" destOrd="0" presId="urn:microsoft.com/office/officeart/2005/8/layout/cycle4"/>
    <dgm:cxn modelId="{DEA7E509-2CF8-4AF1-860B-63122F116E74}" type="presParOf" srcId="{262BF6F8-D2A9-4B89-BE9D-F016EBA96141}" destId="{CAD43982-6D44-4CF8-9C79-15B62BC3860A}" srcOrd="2" destOrd="0" presId="urn:microsoft.com/office/officeart/2005/8/layout/cycle4"/>
    <dgm:cxn modelId="{64C30572-9874-4DB9-BB6C-B0246471D5BE}" type="presParOf" srcId="{CAD43982-6D44-4CF8-9C79-15B62BC3860A}" destId="{0AAA656E-E406-43FB-B9E9-6A3163441112}" srcOrd="0" destOrd="0" presId="urn:microsoft.com/office/officeart/2005/8/layout/cycle4"/>
    <dgm:cxn modelId="{38ABB048-C96D-4F5F-936F-9AA6028A069C}" type="presParOf" srcId="{CAD43982-6D44-4CF8-9C79-15B62BC3860A}" destId="{F09E17E7-CAC4-48E7-A2D0-D27D6DA7432B}" srcOrd="1" destOrd="0" presId="urn:microsoft.com/office/officeart/2005/8/layout/cycle4"/>
    <dgm:cxn modelId="{B446D329-D5B7-4207-911D-B456618C4CB1}" type="presParOf" srcId="{262BF6F8-D2A9-4B89-BE9D-F016EBA96141}" destId="{8B1BC447-7A53-4B8D-8075-4BCAA0E0A8B2}" srcOrd="3" destOrd="0" presId="urn:microsoft.com/office/officeart/2005/8/layout/cycle4"/>
    <dgm:cxn modelId="{4EA4F4D3-18C7-400E-8E6D-0C14903FC7B9}" type="presParOf" srcId="{8B1BC447-7A53-4B8D-8075-4BCAA0E0A8B2}" destId="{3334CF0D-CAAF-46EF-B2FA-E8FC84676EE5}" srcOrd="0" destOrd="0" presId="urn:microsoft.com/office/officeart/2005/8/layout/cycle4"/>
    <dgm:cxn modelId="{74CF0A7F-2F8D-4210-A0E8-6C4514600424}" type="presParOf" srcId="{8B1BC447-7A53-4B8D-8075-4BCAA0E0A8B2}" destId="{FEC47707-C4F3-4D67-ACF9-63E044177A93}" srcOrd="1" destOrd="0" presId="urn:microsoft.com/office/officeart/2005/8/layout/cycle4"/>
    <dgm:cxn modelId="{0F98C1ED-8D15-4177-A0E0-FF8B6B930078}" type="presParOf" srcId="{262BF6F8-D2A9-4B89-BE9D-F016EBA96141}" destId="{B7CE53D2-8024-487C-BC09-99DE7DE2AADF}" srcOrd="4" destOrd="0" presId="urn:microsoft.com/office/officeart/2005/8/layout/cycle4"/>
    <dgm:cxn modelId="{8A16DEFD-6954-4BAA-9778-EF4FD071E684}" type="presParOf" srcId="{E1EBB9A0-BE15-4213-883E-80848ED73EA8}" destId="{E2DF4EA5-3E4E-47DE-AEE4-E5D2A9CC4A76}" srcOrd="1" destOrd="0" presId="urn:microsoft.com/office/officeart/2005/8/layout/cycle4"/>
    <dgm:cxn modelId="{91EC0642-E21C-4F41-8821-C34D33E0392A}" type="presParOf" srcId="{E2DF4EA5-3E4E-47DE-AEE4-E5D2A9CC4A76}" destId="{F7E6FB7F-6F64-4DEE-889E-9524705BB3E1}" srcOrd="0" destOrd="0" presId="urn:microsoft.com/office/officeart/2005/8/layout/cycle4"/>
    <dgm:cxn modelId="{E8C5BF58-7644-41C4-B884-50799074B209}" type="presParOf" srcId="{E2DF4EA5-3E4E-47DE-AEE4-E5D2A9CC4A76}" destId="{B7BCAA57-722A-440A-903D-03F552F280C8}" srcOrd="1" destOrd="0" presId="urn:microsoft.com/office/officeart/2005/8/layout/cycle4"/>
    <dgm:cxn modelId="{E6F103F6-FB1A-4097-92CF-D5E3E59730E2}" type="presParOf" srcId="{E2DF4EA5-3E4E-47DE-AEE4-E5D2A9CC4A76}" destId="{CB77C98F-FF77-4ED2-81DC-E93FF2CA6449}" srcOrd="2" destOrd="0" presId="urn:microsoft.com/office/officeart/2005/8/layout/cycle4"/>
    <dgm:cxn modelId="{11157F19-AC5E-4DE0-A373-2CED28F47DB9}" type="presParOf" srcId="{E2DF4EA5-3E4E-47DE-AEE4-E5D2A9CC4A76}" destId="{07C5FF38-0F02-4D8C-8361-54E69158FC15}" srcOrd="3" destOrd="0" presId="urn:microsoft.com/office/officeart/2005/8/layout/cycle4"/>
    <dgm:cxn modelId="{F508E329-FC1B-4F65-A8DF-0E264CAB0124}" type="presParOf" srcId="{E2DF4EA5-3E4E-47DE-AEE4-E5D2A9CC4A76}" destId="{82BC7865-C204-435B-B406-63B064E0832B}" srcOrd="4" destOrd="0" presId="urn:microsoft.com/office/officeart/2005/8/layout/cycle4"/>
    <dgm:cxn modelId="{6CB43422-35ED-4163-B086-5B7CABF78B4B}" type="presParOf" srcId="{E1EBB9A0-BE15-4213-883E-80848ED73EA8}" destId="{7D148E37-759C-49CE-A4F3-7F470E5CE6C2}" srcOrd="2" destOrd="0" presId="urn:microsoft.com/office/officeart/2005/8/layout/cycle4"/>
    <dgm:cxn modelId="{FB2E75E5-398C-4F81-A86B-EA0D6CD3E92F}" type="presParOf" srcId="{E1EBB9A0-BE15-4213-883E-80848ED73EA8}" destId="{A5C99F58-2AD8-4715-BB54-C57081684B4C}"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428067-C2AB-442D-AEA7-2DD7D483C004}">
      <dsp:nvSpPr>
        <dsp:cNvPr id="0" name=""/>
        <dsp:cNvSpPr/>
      </dsp:nvSpPr>
      <dsp:spPr>
        <a:xfrm>
          <a:off x="0" y="0"/>
          <a:ext cx="1591259" cy="413305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t" anchorCtr="1">
          <a:noAutofit/>
        </a:bodyPr>
        <a:lstStyle/>
        <a:p>
          <a:pPr marL="0" lvl="0" indent="0" algn="l" defTabSz="844550">
            <a:lnSpc>
              <a:spcPct val="90000"/>
            </a:lnSpc>
            <a:spcBef>
              <a:spcPct val="0"/>
            </a:spcBef>
            <a:spcAft>
              <a:spcPct val="35000"/>
            </a:spcAft>
            <a:buNone/>
          </a:pPr>
          <a:r>
            <a:rPr lang="en-CA" sz="1900" kern="1200" dirty="0"/>
            <a:t>SES</a:t>
          </a:r>
        </a:p>
        <a:p>
          <a:pPr marL="114300" lvl="1" indent="-114300" algn="l" defTabSz="666750">
            <a:lnSpc>
              <a:spcPct val="90000"/>
            </a:lnSpc>
            <a:spcBef>
              <a:spcPct val="0"/>
            </a:spcBef>
            <a:spcAft>
              <a:spcPct val="15000"/>
            </a:spcAft>
            <a:buChar char="•"/>
          </a:pPr>
          <a:r>
            <a:rPr lang="en-CA" sz="1500" kern="1200" dirty="0"/>
            <a:t>Food premises</a:t>
          </a:r>
        </a:p>
        <a:p>
          <a:pPr marL="114300" lvl="1" indent="-114300" algn="l" defTabSz="666750">
            <a:lnSpc>
              <a:spcPct val="90000"/>
            </a:lnSpc>
            <a:spcBef>
              <a:spcPct val="0"/>
            </a:spcBef>
            <a:spcAft>
              <a:spcPct val="15000"/>
            </a:spcAft>
            <a:buChar char="•"/>
          </a:pPr>
          <a:r>
            <a:rPr lang="en-CA" sz="1500" kern="1200" dirty="0"/>
            <a:t>SDWS</a:t>
          </a:r>
        </a:p>
        <a:p>
          <a:pPr marL="114300" lvl="1" indent="-114300" algn="l" defTabSz="666750">
            <a:lnSpc>
              <a:spcPct val="90000"/>
            </a:lnSpc>
            <a:spcBef>
              <a:spcPct val="0"/>
            </a:spcBef>
            <a:spcAft>
              <a:spcPct val="15000"/>
            </a:spcAft>
            <a:buChar char="•"/>
          </a:pPr>
          <a:r>
            <a:rPr lang="en-CA" sz="1500" kern="1200" dirty="0"/>
            <a:t>Housing</a:t>
          </a:r>
        </a:p>
        <a:p>
          <a:pPr marL="114300" lvl="1" indent="-114300" algn="l" defTabSz="666750">
            <a:lnSpc>
              <a:spcPct val="90000"/>
            </a:lnSpc>
            <a:spcBef>
              <a:spcPct val="0"/>
            </a:spcBef>
            <a:spcAft>
              <a:spcPct val="15000"/>
            </a:spcAft>
            <a:buChar char="•"/>
          </a:pPr>
          <a:r>
            <a:rPr lang="en-CA" sz="1500" kern="1200" dirty="0"/>
            <a:t>Built environ.</a:t>
          </a:r>
        </a:p>
      </dsp:txBody>
      <dsp:txXfrm>
        <a:off x="0" y="1653222"/>
        <a:ext cx="1591259" cy="1653222"/>
      </dsp:txXfrm>
    </dsp:sp>
    <dsp:sp modelId="{5A636E08-31AC-4F92-A85E-846F6CB0EA14}">
      <dsp:nvSpPr>
        <dsp:cNvPr id="0" name=""/>
        <dsp:cNvSpPr/>
      </dsp:nvSpPr>
      <dsp:spPr>
        <a:xfrm>
          <a:off x="107475" y="247983"/>
          <a:ext cx="1376307" cy="137630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E045429-94F4-4F00-BFD3-6C1CF7561432}">
      <dsp:nvSpPr>
        <dsp:cNvPr id="0" name=""/>
        <dsp:cNvSpPr/>
      </dsp:nvSpPr>
      <dsp:spPr>
        <a:xfrm>
          <a:off x="1638997" y="0"/>
          <a:ext cx="1591259" cy="4133056"/>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t" anchorCtr="1">
          <a:noAutofit/>
        </a:bodyPr>
        <a:lstStyle/>
        <a:p>
          <a:pPr marL="0" lvl="0" indent="0" algn="l" defTabSz="844550">
            <a:lnSpc>
              <a:spcPct val="90000"/>
            </a:lnSpc>
            <a:spcBef>
              <a:spcPct val="0"/>
            </a:spcBef>
            <a:spcAft>
              <a:spcPct val="35000"/>
            </a:spcAft>
            <a:buNone/>
          </a:pPr>
          <a:r>
            <a:rPr lang="en-CA" sz="1900" kern="1200" dirty="0"/>
            <a:t>Culture &amp; Language</a:t>
          </a:r>
        </a:p>
        <a:p>
          <a:pPr marL="114300" lvl="1" indent="-114300" algn="l" defTabSz="666750">
            <a:lnSpc>
              <a:spcPct val="90000"/>
            </a:lnSpc>
            <a:spcBef>
              <a:spcPct val="0"/>
            </a:spcBef>
            <a:spcAft>
              <a:spcPct val="15000"/>
            </a:spcAft>
            <a:buChar char="•"/>
          </a:pPr>
          <a:r>
            <a:rPr lang="en-CA" sz="1500" kern="1200" dirty="0"/>
            <a:t>Food premises</a:t>
          </a:r>
        </a:p>
        <a:p>
          <a:pPr marL="114300" lvl="1" indent="-114300" algn="l" defTabSz="666750">
            <a:lnSpc>
              <a:spcPct val="90000"/>
            </a:lnSpc>
            <a:spcBef>
              <a:spcPct val="0"/>
            </a:spcBef>
            <a:spcAft>
              <a:spcPct val="15000"/>
            </a:spcAft>
            <a:buChar char="•"/>
          </a:pPr>
          <a:r>
            <a:rPr lang="en-CA" sz="1500" kern="1200" dirty="0"/>
            <a:t>PSEs</a:t>
          </a:r>
        </a:p>
      </dsp:txBody>
      <dsp:txXfrm>
        <a:off x="1638997" y="1653222"/>
        <a:ext cx="1591259" cy="1653222"/>
      </dsp:txXfrm>
    </dsp:sp>
    <dsp:sp modelId="{87C8984D-C485-4ECD-85B0-EC0146778939}">
      <dsp:nvSpPr>
        <dsp:cNvPr id="0" name=""/>
        <dsp:cNvSpPr/>
      </dsp:nvSpPr>
      <dsp:spPr>
        <a:xfrm>
          <a:off x="1746473" y="247983"/>
          <a:ext cx="1376307" cy="1376307"/>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9A9A2CC-C782-45D3-B00E-EAD3F2360456}">
      <dsp:nvSpPr>
        <dsp:cNvPr id="0" name=""/>
        <dsp:cNvSpPr/>
      </dsp:nvSpPr>
      <dsp:spPr>
        <a:xfrm>
          <a:off x="3277994" y="0"/>
          <a:ext cx="1591259" cy="4133056"/>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t" anchorCtr="1">
          <a:noAutofit/>
        </a:bodyPr>
        <a:lstStyle/>
        <a:p>
          <a:pPr marL="0" lvl="0" indent="0" algn="l" defTabSz="844550">
            <a:lnSpc>
              <a:spcPct val="90000"/>
            </a:lnSpc>
            <a:spcBef>
              <a:spcPct val="0"/>
            </a:spcBef>
            <a:spcAft>
              <a:spcPct val="35000"/>
            </a:spcAft>
            <a:buNone/>
          </a:pPr>
          <a:r>
            <a:rPr lang="en-CA" sz="1900" kern="1200" dirty="0"/>
            <a:t>Literacy &amp; Education</a:t>
          </a:r>
        </a:p>
        <a:p>
          <a:pPr marL="114300" lvl="1" indent="-114300" algn="l" defTabSz="666750">
            <a:lnSpc>
              <a:spcPct val="90000"/>
            </a:lnSpc>
            <a:spcBef>
              <a:spcPct val="0"/>
            </a:spcBef>
            <a:spcAft>
              <a:spcPct val="15000"/>
            </a:spcAft>
            <a:buChar char="•"/>
          </a:pPr>
          <a:r>
            <a:rPr lang="en-CA" sz="1500" kern="1200" dirty="0"/>
            <a:t>SDWS</a:t>
          </a:r>
        </a:p>
        <a:p>
          <a:pPr marL="114300" lvl="1" indent="-114300" algn="l" defTabSz="666750">
            <a:lnSpc>
              <a:spcPct val="90000"/>
            </a:lnSpc>
            <a:spcBef>
              <a:spcPct val="0"/>
            </a:spcBef>
            <a:spcAft>
              <a:spcPct val="15000"/>
            </a:spcAft>
            <a:buChar char="•"/>
          </a:pPr>
          <a:r>
            <a:rPr lang="en-CA" sz="1500" kern="1200" dirty="0"/>
            <a:t>Food premises</a:t>
          </a:r>
        </a:p>
        <a:p>
          <a:pPr marL="114300" lvl="1" indent="-114300" algn="l" defTabSz="666750">
            <a:lnSpc>
              <a:spcPct val="90000"/>
            </a:lnSpc>
            <a:spcBef>
              <a:spcPct val="0"/>
            </a:spcBef>
            <a:spcAft>
              <a:spcPct val="15000"/>
            </a:spcAft>
            <a:buChar char="•"/>
          </a:pPr>
          <a:r>
            <a:rPr lang="en-CA" sz="1500" kern="1200" dirty="0"/>
            <a:t>PSEs</a:t>
          </a:r>
        </a:p>
      </dsp:txBody>
      <dsp:txXfrm>
        <a:off x="3277994" y="1653222"/>
        <a:ext cx="1591259" cy="1653222"/>
      </dsp:txXfrm>
    </dsp:sp>
    <dsp:sp modelId="{ABD32C3F-8543-4828-A211-9A3AF141F6B7}">
      <dsp:nvSpPr>
        <dsp:cNvPr id="0" name=""/>
        <dsp:cNvSpPr/>
      </dsp:nvSpPr>
      <dsp:spPr>
        <a:xfrm>
          <a:off x="3385470" y="247983"/>
          <a:ext cx="1376307" cy="1376307"/>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A2FA297-6474-43D9-8C5A-1DD5141862B3}">
      <dsp:nvSpPr>
        <dsp:cNvPr id="0" name=""/>
        <dsp:cNvSpPr/>
      </dsp:nvSpPr>
      <dsp:spPr>
        <a:xfrm>
          <a:off x="4916991" y="0"/>
          <a:ext cx="1591259" cy="4133056"/>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t" anchorCtr="1">
          <a:noAutofit/>
        </a:bodyPr>
        <a:lstStyle/>
        <a:p>
          <a:pPr marL="0" lvl="0" indent="0" algn="l" defTabSz="844550">
            <a:lnSpc>
              <a:spcPct val="90000"/>
            </a:lnSpc>
            <a:spcBef>
              <a:spcPct val="0"/>
            </a:spcBef>
            <a:spcAft>
              <a:spcPct val="35000"/>
            </a:spcAft>
            <a:buNone/>
          </a:pPr>
          <a:r>
            <a:rPr lang="en-CA" sz="1900" kern="1200" dirty="0"/>
            <a:t>Psycho-social</a:t>
          </a:r>
        </a:p>
        <a:p>
          <a:pPr marL="114300" lvl="1" indent="-114300" algn="l" defTabSz="666750">
            <a:lnSpc>
              <a:spcPct val="90000"/>
            </a:lnSpc>
            <a:spcBef>
              <a:spcPct val="0"/>
            </a:spcBef>
            <a:spcAft>
              <a:spcPct val="15000"/>
            </a:spcAft>
            <a:buChar char="•"/>
          </a:pPr>
          <a:r>
            <a:rPr lang="en-CA" sz="1500" kern="1200" dirty="0"/>
            <a:t>Housing</a:t>
          </a:r>
        </a:p>
        <a:p>
          <a:pPr marL="114300" lvl="1" indent="-114300" algn="l" defTabSz="666750">
            <a:lnSpc>
              <a:spcPct val="90000"/>
            </a:lnSpc>
            <a:spcBef>
              <a:spcPct val="0"/>
            </a:spcBef>
            <a:spcAft>
              <a:spcPct val="15000"/>
            </a:spcAft>
            <a:buChar char="•"/>
          </a:pPr>
          <a:r>
            <a:rPr lang="en-CA" sz="1500" kern="1200" dirty="0"/>
            <a:t>Food premises</a:t>
          </a:r>
        </a:p>
      </dsp:txBody>
      <dsp:txXfrm>
        <a:off x="4916991" y="1653222"/>
        <a:ext cx="1591259" cy="1653222"/>
      </dsp:txXfrm>
    </dsp:sp>
    <dsp:sp modelId="{6ABCBD19-BBDF-433A-9F10-6720E7845C03}">
      <dsp:nvSpPr>
        <dsp:cNvPr id="0" name=""/>
        <dsp:cNvSpPr/>
      </dsp:nvSpPr>
      <dsp:spPr>
        <a:xfrm>
          <a:off x="5024467" y="247983"/>
          <a:ext cx="1376307" cy="1376307"/>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98C6173-1300-4307-8E27-282AED8C6786}">
      <dsp:nvSpPr>
        <dsp:cNvPr id="0" name=""/>
        <dsp:cNvSpPr/>
      </dsp:nvSpPr>
      <dsp:spPr>
        <a:xfrm>
          <a:off x="6555988" y="0"/>
          <a:ext cx="1591259" cy="4133056"/>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t" anchorCtr="1">
          <a:noAutofit/>
        </a:bodyPr>
        <a:lstStyle/>
        <a:p>
          <a:pPr marL="0" lvl="0" indent="0" algn="l" defTabSz="844550">
            <a:lnSpc>
              <a:spcPct val="90000"/>
            </a:lnSpc>
            <a:spcBef>
              <a:spcPct val="0"/>
            </a:spcBef>
            <a:spcAft>
              <a:spcPct val="35000"/>
            </a:spcAft>
            <a:buNone/>
          </a:pPr>
          <a:r>
            <a:rPr lang="en-CA" sz="1900" kern="1200" dirty="0"/>
            <a:t>Geography</a:t>
          </a:r>
        </a:p>
        <a:p>
          <a:pPr marL="114300" lvl="1" indent="-114300" algn="l" defTabSz="666750">
            <a:lnSpc>
              <a:spcPct val="90000"/>
            </a:lnSpc>
            <a:spcBef>
              <a:spcPct val="0"/>
            </a:spcBef>
            <a:spcAft>
              <a:spcPct val="15000"/>
            </a:spcAft>
            <a:buChar char="•"/>
          </a:pPr>
          <a:r>
            <a:rPr lang="en-CA" sz="1500" kern="1200" dirty="0"/>
            <a:t>SDWS</a:t>
          </a:r>
        </a:p>
        <a:p>
          <a:pPr marL="114300" lvl="1" indent="-114300" algn="l" defTabSz="666750">
            <a:lnSpc>
              <a:spcPct val="90000"/>
            </a:lnSpc>
            <a:spcBef>
              <a:spcPct val="0"/>
            </a:spcBef>
            <a:spcAft>
              <a:spcPct val="15000"/>
            </a:spcAft>
            <a:buChar char="•"/>
          </a:pPr>
          <a:r>
            <a:rPr lang="en-CA" sz="1500" kern="1200" dirty="0"/>
            <a:t>Food premises</a:t>
          </a:r>
        </a:p>
        <a:p>
          <a:pPr marL="114300" lvl="1" indent="-114300" algn="l" defTabSz="666750">
            <a:lnSpc>
              <a:spcPct val="90000"/>
            </a:lnSpc>
            <a:spcBef>
              <a:spcPct val="0"/>
            </a:spcBef>
            <a:spcAft>
              <a:spcPct val="15000"/>
            </a:spcAft>
            <a:buChar char="•"/>
          </a:pPr>
          <a:r>
            <a:rPr lang="en-CA" sz="1500" kern="1200" dirty="0"/>
            <a:t>Built environ.</a:t>
          </a:r>
        </a:p>
      </dsp:txBody>
      <dsp:txXfrm>
        <a:off x="6555988" y="1653222"/>
        <a:ext cx="1591259" cy="1653222"/>
      </dsp:txXfrm>
    </dsp:sp>
    <dsp:sp modelId="{56F0C6A6-F1E5-4DE0-A205-508932B1AE8F}">
      <dsp:nvSpPr>
        <dsp:cNvPr id="0" name=""/>
        <dsp:cNvSpPr/>
      </dsp:nvSpPr>
      <dsp:spPr>
        <a:xfrm>
          <a:off x="6663464" y="247983"/>
          <a:ext cx="1376307" cy="1376307"/>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t="-15000" b="-15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C982BF4-6F76-4377-A878-8D354C37AF7C}">
      <dsp:nvSpPr>
        <dsp:cNvPr id="0" name=""/>
        <dsp:cNvSpPr/>
      </dsp:nvSpPr>
      <dsp:spPr>
        <a:xfrm>
          <a:off x="325889" y="3306444"/>
          <a:ext cx="7495468" cy="619958"/>
        </a:xfrm>
        <a:prstGeom prst="leftRight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8EB869-F11F-40B3-9D8C-87B71813E3E5}">
      <dsp:nvSpPr>
        <dsp:cNvPr id="0" name=""/>
        <dsp:cNvSpPr/>
      </dsp:nvSpPr>
      <dsp:spPr>
        <a:xfrm>
          <a:off x="4005538" y="1914445"/>
          <a:ext cx="2489279" cy="2489279"/>
        </a:xfrm>
        <a:prstGeom prst="gear9">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CA" sz="2400" b="1" u="sng" kern="1200" dirty="0">
              <a:effectLst>
                <a:outerShdw blurRad="38100" dist="38100" dir="2700000" algn="tl">
                  <a:srgbClr val="000000">
                    <a:alpha val="43137"/>
                  </a:srgbClr>
                </a:outerShdw>
              </a:effectLst>
            </a:rPr>
            <a:t>Social</a:t>
          </a:r>
        </a:p>
      </dsp:txBody>
      <dsp:txXfrm>
        <a:off x="4505994" y="2497547"/>
        <a:ext cx="1488367" cy="1279541"/>
      </dsp:txXfrm>
    </dsp:sp>
    <dsp:sp modelId="{E7DBC759-542C-4D31-8571-17F2CE9B382C}">
      <dsp:nvSpPr>
        <dsp:cNvPr id="0" name=""/>
        <dsp:cNvSpPr/>
      </dsp:nvSpPr>
      <dsp:spPr>
        <a:xfrm>
          <a:off x="2746648" y="3097099"/>
          <a:ext cx="1860351" cy="1439402"/>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CA" sz="1600" kern="1200" dirty="0"/>
            <a:t>Socioeconomic</a:t>
          </a:r>
        </a:p>
        <a:p>
          <a:pPr marL="171450" lvl="1" indent="-171450" algn="l" defTabSz="711200">
            <a:lnSpc>
              <a:spcPct val="90000"/>
            </a:lnSpc>
            <a:spcBef>
              <a:spcPct val="0"/>
            </a:spcBef>
            <a:spcAft>
              <a:spcPct val="15000"/>
            </a:spcAft>
            <a:buChar char="•"/>
          </a:pPr>
          <a:r>
            <a:rPr lang="en-CA" sz="1600" kern="1200" dirty="0"/>
            <a:t>Cultural</a:t>
          </a:r>
        </a:p>
        <a:p>
          <a:pPr marL="171450" lvl="1" indent="-171450" algn="l" defTabSz="711200">
            <a:lnSpc>
              <a:spcPct val="90000"/>
            </a:lnSpc>
            <a:spcBef>
              <a:spcPct val="0"/>
            </a:spcBef>
            <a:spcAft>
              <a:spcPct val="15000"/>
            </a:spcAft>
            <a:buChar char="•"/>
          </a:pPr>
          <a:r>
            <a:rPr lang="en-CA" sz="1600" kern="1200" dirty="0"/>
            <a:t>SDH</a:t>
          </a:r>
        </a:p>
        <a:p>
          <a:pPr marL="171450" lvl="1" indent="-171450" algn="l" defTabSz="711200">
            <a:lnSpc>
              <a:spcPct val="90000"/>
            </a:lnSpc>
            <a:spcBef>
              <a:spcPct val="0"/>
            </a:spcBef>
            <a:spcAft>
              <a:spcPct val="15000"/>
            </a:spcAft>
            <a:buChar char="•"/>
          </a:pPr>
          <a:r>
            <a:rPr lang="en-CA" sz="1600" kern="1200" dirty="0"/>
            <a:t>Connectedness</a:t>
          </a:r>
        </a:p>
        <a:p>
          <a:pPr marL="171450" lvl="1" indent="-171450" algn="l" defTabSz="711200">
            <a:lnSpc>
              <a:spcPct val="90000"/>
            </a:lnSpc>
            <a:spcBef>
              <a:spcPct val="0"/>
            </a:spcBef>
            <a:spcAft>
              <a:spcPct val="15000"/>
            </a:spcAft>
            <a:buChar char="•"/>
          </a:pPr>
          <a:r>
            <a:rPr lang="en-CA" sz="1600" kern="1200" dirty="0"/>
            <a:t>Power &amp; inequity</a:t>
          </a:r>
        </a:p>
      </dsp:txBody>
      <dsp:txXfrm>
        <a:off x="2788807" y="3139258"/>
        <a:ext cx="1776033" cy="1355084"/>
      </dsp:txXfrm>
    </dsp:sp>
    <dsp:sp modelId="{1650F0B6-2ED5-4921-BC57-D244442D3254}">
      <dsp:nvSpPr>
        <dsp:cNvPr id="0" name=""/>
        <dsp:cNvSpPr/>
      </dsp:nvSpPr>
      <dsp:spPr>
        <a:xfrm>
          <a:off x="2557230" y="1326070"/>
          <a:ext cx="1810384" cy="1810384"/>
        </a:xfrm>
        <a:prstGeom prst="gear6">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CA" sz="2400" b="0" kern="1200" dirty="0">
              <a:effectLst>
                <a:outerShdw blurRad="38100" dist="38100" dir="2700000" algn="tl">
                  <a:srgbClr val="000000">
                    <a:alpha val="43137"/>
                  </a:srgbClr>
                </a:outerShdw>
              </a:effectLst>
            </a:rPr>
            <a:t>Built</a:t>
          </a:r>
        </a:p>
      </dsp:txBody>
      <dsp:txXfrm>
        <a:off x="3013000" y="1784594"/>
        <a:ext cx="898844" cy="893336"/>
      </dsp:txXfrm>
    </dsp:sp>
    <dsp:sp modelId="{79079377-C9C8-4422-BBDC-4B6C5AC54CF5}">
      <dsp:nvSpPr>
        <dsp:cNvPr id="0" name=""/>
        <dsp:cNvSpPr/>
      </dsp:nvSpPr>
      <dsp:spPr>
        <a:xfrm>
          <a:off x="478396" y="1512140"/>
          <a:ext cx="2052231" cy="1469617"/>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CA" sz="1600" kern="1200" dirty="0"/>
            <a:t>Houses &amp; buildings</a:t>
          </a:r>
        </a:p>
        <a:p>
          <a:pPr marL="171450" lvl="1" indent="-171450" algn="l" defTabSz="711200">
            <a:lnSpc>
              <a:spcPct val="90000"/>
            </a:lnSpc>
            <a:spcBef>
              <a:spcPct val="0"/>
            </a:spcBef>
            <a:spcAft>
              <a:spcPct val="15000"/>
            </a:spcAft>
            <a:buChar char="•"/>
          </a:pPr>
          <a:r>
            <a:rPr lang="en-CA" sz="1600" kern="1200" dirty="0"/>
            <a:t>Infrastructure</a:t>
          </a:r>
        </a:p>
        <a:p>
          <a:pPr marL="171450" lvl="1" indent="-171450" algn="l" defTabSz="711200">
            <a:lnSpc>
              <a:spcPct val="90000"/>
            </a:lnSpc>
            <a:spcBef>
              <a:spcPct val="0"/>
            </a:spcBef>
            <a:spcAft>
              <a:spcPct val="15000"/>
            </a:spcAft>
            <a:buChar char="•"/>
          </a:pPr>
          <a:r>
            <a:rPr lang="en-CA" sz="1600" kern="1200" dirty="0"/>
            <a:t>Transportation</a:t>
          </a:r>
        </a:p>
        <a:p>
          <a:pPr marL="171450" lvl="1" indent="-171450" algn="l" defTabSz="711200">
            <a:lnSpc>
              <a:spcPct val="90000"/>
            </a:lnSpc>
            <a:spcBef>
              <a:spcPct val="0"/>
            </a:spcBef>
            <a:spcAft>
              <a:spcPct val="15000"/>
            </a:spcAft>
            <a:buChar char="•"/>
          </a:pPr>
          <a:r>
            <a:rPr lang="en-CA" sz="1600" kern="1200" dirty="0"/>
            <a:t>Public space</a:t>
          </a:r>
        </a:p>
        <a:p>
          <a:pPr marL="171450" lvl="1" indent="-171450" algn="l" defTabSz="711200">
            <a:lnSpc>
              <a:spcPct val="90000"/>
            </a:lnSpc>
            <a:spcBef>
              <a:spcPct val="0"/>
            </a:spcBef>
            <a:spcAft>
              <a:spcPct val="15000"/>
            </a:spcAft>
            <a:buChar char="•"/>
          </a:pPr>
          <a:r>
            <a:rPr lang="en-CA" sz="1600" kern="1200" dirty="0"/>
            <a:t>Noise</a:t>
          </a:r>
        </a:p>
      </dsp:txBody>
      <dsp:txXfrm>
        <a:off x="521440" y="1555184"/>
        <a:ext cx="1966143" cy="1383529"/>
      </dsp:txXfrm>
    </dsp:sp>
    <dsp:sp modelId="{98AE8534-E4AD-4903-8A89-42FBF40F2EF2}">
      <dsp:nvSpPr>
        <dsp:cNvPr id="0" name=""/>
        <dsp:cNvSpPr/>
      </dsp:nvSpPr>
      <dsp:spPr>
        <a:xfrm rot="20700000">
          <a:off x="3571230" y="77089"/>
          <a:ext cx="1773807" cy="1773807"/>
        </a:xfrm>
        <a:prstGeom prst="gear6">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CA" sz="2400" b="0" kern="1200" dirty="0">
              <a:effectLst>
                <a:outerShdw blurRad="38100" dist="38100" dir="2700000" algn="tl">
                  <a:srgbClr val="000000">
                    <a:alpha val="43137"/>
                  </a:srgbClr>
                </a:outerShdw>
              </a:effectLst>
            </a:rPr>
            <a:t>Natural</a:t>
          </a:r>
        </a:p>
      </dsp:txBody>
      <dsp:txXfrm rot="-20700000">
        <a:off x="3960278" y="466137"/>
        <a:ext cx="995711" cy="995711"/>
      </dsp:txXfrm>
    </dsp:sp>
    <dsp:sp modelId="{EF103373-58D9-4A74-9B6C-17A5E8CC948B}">
      <dsp:nvSpPr>
        <dsp:cNvPr id="0" name=""/>
        <dsp:cNvSpPr/>
      </dsp:nvSpPr>
      <dsp:spPr>
        <a:xfrm>
          <a:off x="5194828" y="144014"/>
          <a:ext cx="1152217" cy="1135134"/>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CA" sz="1600" kern="1200" dirty="0"/>
            <a:t>Air</a:t>
          </a:r>
        </a:p>
        <a:p>
          <a:pPr marL="171450" lvl="1" indent="-171450" algn="l" defTabSz="711200">
            <a:lnSpc>
              <a:spcPct val="90000"/>
            </a:lnSpc>
            <a:spcBef>
              <a:spcPct val="0"/>
            </a:spcBef>
            <a:spcAft>
              <a:spcPct val="15000"/>
            </a:spcAft>
            <a:buChar char="•"/>
          </a:pPr>
          <a:r>
            <a:rPr lang="en-CA" sz="1600" kern="1200" dirty="0"/>
            <a:t>Water</a:t>
          </a:r>
        </a:p>
        <a:p>
          <a:pPr marL="171450" lvl="1" indent="-171450" algn="l" defTabSz="711200">
            <a:lnSpc>
              <a:spcPct val="90000"/>
            </a:lnSpc>
            <a:spcBef>
              <a:spcPct val="0"/>
            </a:spcBef>
            <a:spcAft>
              <a:spcPct val="15000"/>
            </a:spcAft>
            <a:buChar char="•"/>
          </a:pPr>
          <a:r>
            <a:rPr lang="en-CA" sz="1600" kern="1200" dirty="0"/>
            <a:t>Land</a:t>
          </a:r>
        </a:p>
        <a:p>
          <a:pPr marL="171450" lvl="1" indent="-171450" algn="l" defTabSz="711200">
            <a:lnSpc>
              <a:spcPct val="90000"/>
            </a:lnSpc>
            <a:spcBef>
              <a:spcPct val="0"/>
            </a:spcBef>
            <a:spcAft>
              <a:spcPct val="15000"/>
            </a:spcAft>
            <a:buChar char="•"/>
          </a:pPr>
          <a:r>
            <a:rPr lang="en-CA" sz="1600" kern="1200" dirty="0"/>
            <a:t>Soil</a:t>
          </a:r>
        </a:p>
      </dsp:txBody>
      <dsp:txXfrm>
        <a:off x="5228075" y="177261"/>
        <a:ext cx="1085723" cy="1068640"/>
      </dsp:txXfrm>
    </dsp:sp>
    <dsp:sp modelId="{55DC12BA-C2CB-4621-81D8-2974069FCAC2}">
      <dsp:nvSpPr>
        <dsp:cNvPr id="0" name=""/>
        <dsp:cNvSpPr/>
      </dsp:nvSpPr>
      <dsp:spPr>
        <a:xfrm>
          <a:off x="3817783" y="1536736"/>
          <a:ext cx="3186277" cy="3186277"/>
        </a:xfrm>
        <a:prstGeom prst="circularArrow">
          <a:avLst>
            <a:gd name="adj1" fmla="val 4687"/>
            <a:gd name="adj2" fmla="val 299029"/>
            <a:gd name="adj3" fmla="val 2523572"/>
            <a:gd name="adj4" fmla="val 15845412"/>
            <a:gd name="adj5" fmla="val 5469"/>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AE7B85E-A55A-4049-A424-4D50ECD46D0F}">
      <dsp:nvSpPr>
        <dsp:cNvPr id="0" name=""/>
        <dsp:cNvSpPr/>
      </dsp:nvSpPr>
      <dsp:spPr>
        <a:xfrm>
          <a:off x="2236614" y="924077"/>
          <a:ext cx="2315029" cy="2315029"/>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13E352-0F33-4C59-A231-4C609A0D66D0}">
      <dsp:nvSpPr>
        <dsp:cNvPr id="0" name=""/>
        <dsp:cNvSpPr/>
      </dsp:nvSpPr>
      <dsp:spPr>
        <a:xfrm>
          <a:off x="3160930" y="-312864"/>
          <a:ext cx="2496068" cy="2496068"/>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BFBA09-747A-4931-82BB-A6A4C0283CF7}">
      <dsp:nvSpPr>
        <dsp:cNvPr id="0" name=""/>
        <dsp:cNvSpPr/>
      </dsp:nvSpPr>
      <dsp:spPr>
        <a:xfrm rot="16200000">
          <a:off x="-840338" y="1838991"/>
          <a:ext cx="2735796" cy="532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69816" bIns="0" numCol="1" spcCol="1270" anchor="t" anchorCtr="0">
          <a:noAutofit/>
        </a:bodyPr>
        <a:lstStyle/>
        <a:p>
          <a:pPr marL="0" lvl="0" indent="0" algn="r" defTabSz="1377950">
            <a:lnSpc>
              <a:spcPct val="90000"/>
            </a:lnSpc>
            <a:spcBef>
              <a:spcPct val="0"/>
            </a:spcBef>
            <a:spcAft>
              <a:spcPct val="35000"/>
            </a:spcAft>
            <a:buNone/>
          </a:pPr>
          <a:r>
            <a:rPr lang="en-CA" sz="3100" kern="1200" dirty="0"/>
            <a:t>Individuals</a:t>
          </a:r>
        </a:p>
      </dsp:txBody>
      <dsp:txXfrm>
        <a:off x="-840338" y="1838991"/>
        <a:ext cx="2735796" cy="532705"/>
      </dsp:txXfrm>
    </dsp:sp>
    <dsp:sp modelId="{3A8DFB05-02E3-4A3C-AB1C-ADE0FC2226E9}">
      <dsp:nvSpPr>
        <dsp:cNvPr id="0" name=""/>
        <dsp:cNvSpPr/>
      </dsp:nvSpPr>
      <dsp:spPr>
        <a:xfrm>
          <a:off x="793912" y="737445"/>
          <a:ext cx="2653437" cy="273579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469816" rIns="113792" bIns="113792" numCol="1" spcCol="1270" anchor="t" anchorCtr="0">
          <a:noAutofit/>
        </a:bodyPr>
        <a:lstStyle/>
        <a:p>
          <a:pPr marL="171450" lvl="1" indent="-171450" algn="l" defTabSz="711200">
            <a:lnSpc>
              <a:spcPct val="90000"/>
            </a:lnSpc>
            <a:spcBef>
              <a:spcPct val="0"/>
            </a:spcBef>
            <a:spcAft>
              <a:spcPct val="15000"/>
            </a:spcAft>
            <a:buChar char="•"/>
          </a:pPr>
          <a:r>
            <a:rPr lang="en-CA" sz="1600" kern="1200" dirty="0"/>
            <a:t>Time</a:t>
          </a:r>
        </a:p>
        <a:p>
          <a:pPr marL="171450" lvl="1" indent="-171450" algn="l" defTabSz="711200">
            <a:lnSpc>
              <a:spcPct val="90000"/>
            </a:lnSpc>
            <a:spcBef>
              <a:spcPct val="0"/>
            </a:spcBef>
            <a:spcAft>
              <a:spcPct val="15000"/>
            </a:spcAft>
            <a:buChar char="•"/>
          </a:pPr>
          <a:r>
            <a:rPr lang="en-CA" sz="1600" kern="1200" dirty="0"/>
            <a:t>Knowledge</a:t>
          </a:r>
        </a:p>
        <a:p>
          <a:pPr marL="171450" lvl="1" indent="-171450" algn="l" defTabSz="711200">
            <a:lnSpc>
              <a:spcPct val="90000"/>
            </a:lnSpc>
            <a:spcBef>
              <a:spcPct val="0"/>
            </a:spcBef>
            <a:spcAft>
              <a:spcPct val="15000"/>
            </a:spcAft>
            <a:buChar char="•"/>
          </a:pPr>
          <a:r>
            <a:rPr lang="en-CA" sz="1600" kern="1200" dirty="0"/>
            <a:t>Skills</a:t>
          </a:r>
        </a:p>
        <a:p>
          <a:pPr marL="171450" lvl="1" indent="-171450" algn="l" defTabSz="711200">
            <a:lnSpc>
              <a:spcPct val="90000"/>
            </a:lnSpc>
            <a:spcBef>
              <a:spcPct val="0"/>
            </a:spcBef>
            <a:spcAft>
              <a:spcPct val="15000"/>
            </a:spcAft>
            <a:buChar char="•"/>
          </a:pPr>
          <a:r>
            <a:rPr lang="en-CA" sz="1600" kern="1200" dirty="0"/>
            <a:t>Discretionary authority</a:t>
          </a:r>
        </a:p>
        <a:p>
          <a:pPr marL="171450" lvl="1" indent="-171450" algn="l" defTabSz="711200">
            <a:lnSpc>
              <a:spcPct val="90000"/>
            </a:lnSpc>
            <a:spcBef>
              <a:spcPct val="0"/>
            </a:spcBef>
            <a:spcAft>
              <a:spcPct val="15000"/>
            </a:spcAft>
            <a:buChar char="•"/>
          </a:pPr>
          <a:r>
            <a:rPr lang="en-CA" sz="1600" kern="1200" dirty="0"/>
            <a:t>Tools</a:t>
          </a:r>
        </a:p>
        <a:p>
          <a:pPr marL="171450" lvl="1" indent="-171450" algn="l" defTabSz="711200">
            <a:lnSpc>
              <a:spcPct val="90000"/>
            </a:lnSpc>
            <a:spcBef>
              <a:spcPct val="0"/>
            </a:spcBef>
            <a:spcAft>
              <a:spcPct val="15000"/>
            </a:spcAft>
            <a:buChar char="•"/>
          </a:pPr>
          <a:r>
            <a:rPr lang="en-CA" sz="1600" kern="1200" dirty="0"/>
            <a:t>Role clarity</a:t>
          </a:r>
        </a:p>
      </dsp:txBody>
      <dsp:txXfrm>
        <a:off x="793912" y="737445"/>
        <a:ext cx="2653437" cy="2735796"/>
      </dsp:txXfrm>
    </dsp:sp>
    <dsp:sp modelId="{C19EF8F6-7DAF-45BE-8037-9596F9ABD270}">
      <dsp:nvSpPr>
        <dsp:cNvPr id="0" name=""/>
        <dsp:cNvSpPr/>
      </dsp:nvSpPr>
      <dsp:spPr>
        <a:xfrm>
          <a:off x="261207" y="34189"/>
          <a:ext cx="1065410" cy="1065581"/>
        </a:xfrm>
        <a:prstGeom prst="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5CCBD3-815D-4D6D-BA85-313AB3B691BF}">
      <dsp:nvSpPr>
        <dsp:cNvPr id="0" name=""/>
        <dsp:cNvSpPr/>
      </dsp:nvSpPr>
      <dsp:spPr>
        <a:xfrm rot="16200000">
          <a:off x="2607098" y="1838906"/>
          <a:ext cx="2735796" cy="532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69816" bIns="0" numCol="1" spcCol="1270" anchor="t" anchorCtr="0">
          <a:noAutofit/>
        </a:bodyPr>
        <a:lstStyle/>
        <a:p>
          <a:pPr marL="0" lvl="0" indent="0" algn="r" defTabSz="1377950">
            <a:lnSpc>
              <a:spcPct val="90000"/>
            </a:lnSpc>
            <a:spcBef>
              <a:spcPct val="0"/>
            </a:spcBef>
            <a:spcAft>
              <a:spcPct val="35000"/>
            </a:spcAft>
            <a:buNone/>
          </a:pPr>
          <a:r>
            <a:rPr lang="en-CA" sz="3100" kern="1200" dirty="0"/>
            <a:t>Organizations</a:t>
          </a:r>
        </a:p>
      </dsp:txBody>
      <dsp:txXfrm>
        <a:off x="2607098" y="1838906"/>
        <a:ext cx="2735796" cy="532705"/>
      </dsp:txXfrm>
    </dsp:sp>
    <dsp:sp modelId="{2D5E736D-B17B-4774-9150-94EEAFC95D1A}">
      <dsp:nvSpPr>
        <dsp:cNvPr id="0" name=""/>
        <dsp:cNvSpPr/>
      </dsp:nvSpPr>
      <dsp:spPr>
        <a:xfrm>
          <a:off x="4148955" y="737360"/>
          <a:ext cx="3819437" cy="2735796"/>
        </a:xfrm>
        <a:prstGeom prst="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469816" rIns="113792" bIns="113792" numCol="1" spcCol="1270" anchor="t" anchorCtr="0">
          <a:noAutofit/>
        </a:bodyPr>
        <a:lstStyle/>
        <a:p>
          <a:pPr marL="171450" lvl="1" indent="-171450" algn="l" defTabSz="711200">
            <a:lnSpc>
              <a:spcPct val="90000"/>
            </a:lnSpc>
            <a:spcBef>
              <a:spcPct val="0"/>
            </a:spcBef>
            <a:spcAft>
              <a:spcPct val="15000"/>
            </a:spcAft>
            <a:buChar char="•"/>
          </a:pPr>
          <a:r>
            <a:rPr lang="en-CA" sz="1600" kern="1200" dirty="0"/>
            <a:t>Mandate</a:t>
          </a:r>
        </a:p>
        <a:p>
          <a:pPr marL="171450" lvl="1" indent="-171450" algn="l" defTabSz="711200">
            <a:lnSpc>
              <a:spcPct val="90000"/>
            </a:lnSpc>
            <a:spcBef>
              <a:spcPct val="0"/>
            </a:spcBef>
            <a:spcAft>
              <a:spcPct val="15000"/>
            </a:spcAft>
            <a:buChar char="•"/>
          </a:pPr>
          <a:r>
            <a:rPr lang="en-CA" sz="1600" kern="1200" dirty="0"/>
            <a:t>Executive champions</a:t>
          </a:r>
        </a:p>
        <a:p>
          <a:pPr marL="171450" lvl="1" indent="-171450" algn="l" defTabSz="711200">
            <a:lnSpc>
              <a:spcPct val="90000"/>
            </a:lnSpc>
            <a:spcBef>
              <a:spcPct val="0"/>
            </a:spcBef>
            <a:spcAft>
              <a:spcPct val="15000"/>
            </a:spcAft>
            <a:buChar char="•"/>
          </a:pPr>
          <a:r>
            <a:rPr lang="en-CA" sz="1600" kern="1200" dirty="0"/>
            <a:t>Manager buy-in</a:t>
          </a:r>
        </a:p>
        <a:p>
          <a:pPr marL="171450" lvl="1" indent="-171450" algn="l" defTabSz="711200">
            <a:lnSpc>
              <a:spcPct val="90000"/>
            </a:lnSpc>
            <a:spcBef>
              <a:spcPct val="0"/>
            </a:spcBef>
            <a:spcAft>
              <a:spcPct val="15000"/>
            </a:spcAft>
            <a:buChar char="•"/>
          </a:pPr>
          <a:r>
            <a:rPr lang="en-CA" sz="1600" kern="1200" dirty="0"/>
            <a:t>Organizational culture &amp;</a:t>
          </a:r>
          <a:br>
            <a:rPr lang="en-CA" sz="1600" kern="1200" dirty="0"/>
          </a:br>
          <a:r>
            <a:rPr lang="en-CA" sz="1600" kern="1200" dirty="0"/>
            <a:t>strategic direction</a:t>
          </a:r>
        </a:p>
        <a:p>
          <a:pPr marL="171450" lvl="1" indent="-171450" algn="l" defTabSz="711200">
            <a:lnSpc>
              <a:spcPct val="90000"/>
            </a:lnSpc>
            <a:spcBef>
              <a:spcPct val="0"/>
            </a:spcBef>
            <a:spcAft>
              <a:spcPct val="15000"/>
            </a:spcAft>
            <a:buChar char="•"/>
          </a:pPr>
          <a:r>
            <a:rPr lang="en-CA" sz="1600" kern="1200" dirty="0"/>
            <a:t>Intra-/Inter-agency collaboration &amp; communication</a:t>
          </a:r>
        </a:p>
        <a:p>
          <a:pPr marL="171450" lvl="1" indent="-171450" algn="l" defTabSz="711200">
            <a:lnSpc>
              <a:spcPct val="90000"/>
            </a:lnSpc>
            <a:spcBef>
              <a:spcPct val="0"/>
            </a:spcBef>
            <a:spcAft>
              <a:spcPct val="15000"/>
            </a:spcAft>
            <a:buChar char="•"/>
          </a:pPr>
          <a:r>
            <a:rPr lang="en-CA" sz="1600" kern="1200" dirty="0"/>
            <a:t>Reporting structure &amp; job descriptions</a:t>
          </a:r>
        </a:p>
        <a:p>
          <a:pPr marL="171450" lvl="1" indent="-171450" algn="l" defTabSz="711200">
            <a:lnSpc>
              <a:spcPct val="90000"/>
            </a:lnSpc>
            <a:spcBef>
              <a:spcPct val="0"/>
            </a:spcBef>
            <a:spcAft>
              <a:spcPct val="15000"/>
            </a:spcAft>
            <a:buChar char="•"/>
          </a:pPr>
          <a:r>
            <a:rPr lang="en-CA" sz="1600" kern="1200" dirty="0"/>
            <a:t>Appropriate/flexible legislation</a:t>
          </a:r>
        </a:p>
      </dsp:txBody>
      <dsp:txXfrm>
        <a:off x="4148955" y="737360"/>
        <a:ext cx="3819437" cy="2735796"/>
      </dsp:txXfrm>
    </dsp:sp>
    <dsp:sp modelId="{58C0EFA6-CF53-4BEA-8A99-34A4D1C4752C}">
      <dsp:nvSpPr>
        <dsp:cNvPr id="0" name=""/>
        <dsp:cNvSpPr/>
      </dsp:nvSpPr>
      <dsp:spPr>
        <a:xfrm>
          <a:off x="3708628" y="0"/>
          <a:ext cx="1065410" cy="106541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D6A8D5-CA77-4AC4-BA6A-56E17F3341BA}">
      <dsp:nvSpPr>
        <dsp:cNvPr id="0" name=""/>
        <dsp:cNvSpPr/>
      </dsp:nvSpPr>
      <dsp:spPr>
        <a:xfrm rot="16200000">
          <a:off x="665697" y="1601210"/>
          <a:ext cx="3390594" cy="2072012"/>
        </a:xfrm>
        <a:prstGeom prst="round2SameRect">
          <a:avLst>
            <a:gd name="adj1" fmla="val 1667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127000" rIns="114300" bIns="127000" numCol="1" spcCol="1270" anchor="t" anchorCtr="0">
          <a:noAutofit/>
        </a:bodyPr>
        <a:lstStyle/>
        <a:p>
          <a:pPr marL="0" lvl="0" indent="0" algn="l" defTabSz="889000">
            <a:lnSpc>
              <a:spcPct val="90000"/>
            </a:lnSpc>
            <a:spcBef>
              <a:spcPct val="0"/>
            </a:spcBef>
            <a:spcAft>
              <a:spcPct val="35000"/>
            </a:spcAft>
            <a:buNone/>
          </a:pPr>
          <a:r>
            <a:rPr lang="en-CA" sz="2000" b="1" kern="1200" dirty="0"/>
            <a:t>Framing</a:t>
          </a:r>
          <a:r>
            <a:rPr lang="en-CA" sz="2000" b="1" kern="1200" baseline="0" dirty="0"/>
            <a:t> concepts:</a:t>
          </a:r>
          <a:endParaRPr lang="en-CA" sz="2000" b="1" kern="1200" dirty="0"/>
        </a:p>
        <a:p>
          <a:pPr marL="0" lvl="0" indent="0" algn="l" defTabSz="889000">
            <a:lnSpc>
              <a:spcPct val="90000"/>
            </a:lnSpc>
            <a:spcBef>
              <a:spcPct val="0"/>
            </a:spcBef>
            <a:spcAft>
              <a:spcPct val="35000"/>
            </a:spcAft>
            <a:buNone/>
          </a:pPr>
          <a:r>
            <a:rPr lang="en-CA" sz="2000" b="0" kern="1200" dirty="0"/>
            <a:t>Environ. justice</a:t>
          </a:r>
        </a:p>
        <a:p>
          <a:pPr marL="0" lvl="0" indent="0" algn="l" defTabSz="889000">
            <a:lnSpc>
              <a:spcPct val="90000"/>
            </a:lnSpc>
            <a:spcBef>
              <a:spcPct val="0"/>
            </a:spcBef>
            <a:spcAft>
              <a:spcPct val="35000"/>
            </a:spcAft>
            <a:buNone/>
          </a:pPr>
          <a:r>
            <a:rPr lang="en-CA" sz="2000" b="0" kern="1200" dirty="0"/>
            <a:t>HPP</a:t>
          </a:r>
          <a:endParaRPr lang="en-CA" sz="2000" b="0" kern="1200" baseline="0" dirty="0"/>
        </a:p>
        <a:p>
          <a:pPr marL="0" lvl="0" indent="0" algn="l" defTabSz="889000">
            <a:lnSpc>
              <a:spcPct val="90000"/>
            </a:lnSpc>
            <a:spcBef>
              <a:spcPct val="0"/>
            </a:spcBef>
            <a:spcAft>
              <a:spcPct val="35000"/>
            </a:spcAft>
            <a:buNone/>
          </a:pPr>
          <a:r>
            <a:rPr lang="en-CA" sz="2000" b="0" kern="1200" baseline="0" dirty="0"/>
            <a:t>Health in All Policies</a:t>
          </a:r>
        </a:p>
        <a:p>
          <a:pPr marL="0" lvl="0" indent="0" algn="l" defTabSz="889000">
            <a:lnSpc>
              <a:spcPct val="90000"/>
            </a:lnSpc>
            <a:spcBef>
              <a:spcPct val="0"/>
            </a:spcBef>
            <a:spcAft>
              <a:spcPct val="35000"/>
            </a:spcAft>
            <a:buNone/>
          </a:pPr>
          <a:r>
            <a:rPr lang="en-CA" sz="2000" b="0" kern="1200" baseline="0" dirty="0"/>
            <a:t>Healthy Communities</a:t>
          </a:r>
        </a:p>
        <a:p>
          <a:pPr marL="0" lvl="0" indent="0" algn="l" defTabSz="889000">
            <a:lnSpc>
              <a:spcPct val="90000"/>
            </a:lnSpc>
            <a:spcBef>
              <a:spcPct val="0"/>
            </a:spcBef>
            <a:spcAft>
              <a:spcPct val="35000"/>
            </a:spcAft>
            <a:buNone/>
          </a:pPr>
          <a:r>
            <a:rPr lang="en-CA" sz="2000" b="0" kern="1200" baseline="0" dirty="0" err="1"/>
            <a:t>OneHealth</a:t>
          </a:r>
          <a:endParaRPr lang="en-US" sz="2000" kern="1200" dirty="0"/>
        </a:p>
      </dsp:txBody>
      <dsp:txXfrm rot="5400000">
        <a:off x="1426153" y="1043085"/>
        <a:ext cx="1970847" cy="3188264"/>
      </dsp:txXfrm>
    </dsp:sp>
    <dsp:sp modelId="{05A807AB-847E-4244-94E4-A9C5F1857682}">
      <dsp:nvSpPr>
        <dsp:cNvPr id="0" name=""/>
        <dsp:cNvSpPr/>
      </dsp:nvSpPr>
      <dsp:spPr>
        <a:xfrm rot="5400000">
          <a:off x="2831796" y="1601210"/>
          <a:ext cx="3390594" cy="2072012"/>
        </a:xfrm>
        <a:prstGeom prst="round2SameRect">
          <a:avLst>
            <a:gd name="adj1" fmla="val 1667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27000" rIns="76200" bIns="127000" numCol="1" spcCol="1270" anchor="t" anchorCtr="0">
          <a:noAutofit/>
        </a:bodyPr>
        <a:lstStyle/>
        <a:p>
          <a:pPr marL="0" lvl="0" indent="0" algn="l" defTabSz="889000">
            <a:lnSpc>
              <a:spcPct val="90000"/>
            </a:lnSpc>
            <a:spcBef>
              <a:spcPct val="0"/>
            </a:spcBef>
            <a:spcAft>
              <a:spcPct val="35000"/>
            </a:spcAft>
            <a:buNone/>
          </a:pPr>
          <a:r>
            <a:rPr lang="en-CA" sz="2000" b="1" kern="1200" dirty="0"/>
            <a:t>Implementation tools:</a:t>
          </a:r>
        </a:p>
        <a:p>
          <a:pPr marL="0" lvl="0" indent="0" algn="l" defTabSz="889000">
            <a:lnSpc>
              <a:spcPct val="90000"/>
            </a:lnSpc>
            <a:spcBef>
              <a:spcPct val="0"/>
            </a:spcBef>
            <a:spcAft>
              <a:spcPct val="35000"/>
            </a:spcAft>
            <a:buNone/>
          </a:pPr>
          <a:r>
            <a:rPr lang="en-CA" sz="2000" kern="1200" dirty="0"/>
            <a:t>HIA</a:t>
          </a:r>
        </a:p>
        <a:p>
          <a:pPr marL="0" lvl="0" indent="0" algn="l" defTabSz="889000">
            <a:lnSpc>
              <a:spcPct val="90000"/>
            </a:lnSpc>
            <a:spcBef>
              <a:spcPct val="0"/>
            </a:spcBef>
            <a:spcAft>
              <a:spcPct val="35000"/>
            </a:spcAft>
            <a:buNone/>
          </a:pPr>
          <a:r>
            <a:rPr lang="en-CA" sz="2000" kern="1200" dirty="0"/>
            <a:t>GIS</a:t>
          </a:r>
        </a:p>
        <a:p>
          <a:pPr marL="0" lvl="0" indent="0" algn="l" defTabSz="889000">
            <a:lnSpc>
              <a:spcPct val="90000"/>
            </a:lnSpc>
            <a:spcBef>
              <a:spcPct val="0"/>
            </a:spcBef>
            <a:spcAft>
              <a:spcPct val="35000"/>
            </a:spcAft>
            <a:buNone/>
          </a:pPr>
          <a:r>
            <a:rPr lang="en-CA" sz="2000" kern="1200" dirty="0"/>
            <a:t>Community</a:t>
          </a:r>
          <a:r>
            <a:rPr lang="en-CA" sz="2000" kern="1200" baseline="0" dirty="0"/>
            <a:t> participation</a:t>
          </a:r>
        </a:p>
        <a:p>
          <a:pPr marL="0" lvl="0" indent="0" algn="l" defTabSz="889000">
            <a:lnSpc>
              <a:spcPct val="90000"/>
            </a:lnSpc>
            <a:spcBef>
              <a:spcPct val="0"/>
            </a:spcBef>
            <a:spcAft>
              <a:spcPct val="35000"/>
            </a:spcAft>
            <a:buNone/>
          </a:pPr>
          <a:r>
            <a:rPr lang="en-CA" sz="2000" kern="1200" baseline="0" dirty="0"/>
            <a:t>Public health champions</a:t>
          </a:r>
          <a:endParaRPr lang="en-US" sz="2000" kern="1200" dirty="0"/>
        </a:p>
      </dsp:txBody>
      <dsp:txXfrm rot="-5400000">
        <a:off x="3491087" y="1043085"/>
        <a:ext cx="1970847" cy="3188264"/>
      </dsp:txXfrm>
    </dsp:sp>
    <dsp:sp modelId="{3F88F553-9CC8-4FAF-BC44-E4BF62E84FE6}">
      <dsp:nvSpPr>
        <dsp:cNvPr id="0" name=""/>
        <dsp:cNvSpPr/>
      </dsp:nvSpPr>
      <dsp:spPr>
        <a:xfrm>
          <a:off x="2360782" y="0"/>
          <a:ext cx="2166098" cy="2165993"/>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B08231-3278-4F7A-B6C1-0D36B6E79BBE}">
      <dsp:nvSpPr>
        <dsp:cNvPr id="0" name=""/>
        <dsp:cNvSpPr/>
      </dsp:nvSpPr>
      <dsp:spPr>
        <a:xfrm rot="10800000">
          <a:off x="2360782" y="3107912"/>
          <a:ext cx="2166098" cy="2165993"/>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AA656E-E406-43FB-B9E9-6A3163441112}">
      <dsp:nvSpPr>
        <dsp:cNvPr id="0" name=""/>
        <dsp:cNvSpPr/>
      </dsp:nvSpPr>
      <dsp:spPr>
        <a:xfrm>
          <a:off x="5587397" y="3077654"/>
          <a:ext cx="2379834" cy="1448307"/>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2976513"/>
              <a:satOff val="17933"/>
              <a:lumOff val="14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68580" bIns="14400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Org. structures</a:t>
          </a:r>
        </a:p>
        <a:p>
          <a:pPr marL="171450" lvl="1" indent="-171450" algn="l" defTabSz="800100">
            <a:lnSpc>
              <a:spcPct val="90000"/>
            </a:lnSpc>
            <a:spcBef>
              <a:spcPct val="0"/>
            </a:spcBef>
            <a:spcAft>
              <a:spcPct val="15000"/>
            </a:spcAft>
            <a:buChar char="•"/>
          </a:pPr>
          <a:r>
            <a:rPr lang="en-US" sz="1800" kern="1200" dirty="0"/>
            <a:t>Upstream approaches</a:t>
          </a:r>
        </a:p>
      </dsp:txBody>
      <dsp:txXfrm>
        <a:off x="6333162" y="3471546"/>
        <a:ext cx="1602254" cy="1022600"/>
      </dsp:txXfrm>
    </dsp:sp>
    <dsp:sp modelId="{3334CF0D-CAAF-46EF-B2FA-E8FC84676EE5}">
      <dsp:nvSpPr>
        <dsp:cNvPr id="0" name=""/>
        <dsp:cNvSpPr/>
      </dsp:nvSpPr>
      <dsp:spPr>
        <a:xfrm>
          <a:off x="542561" y="3077654"/>
          <a:ext cx="2235825" cy="1448307"/>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Internal</a:t>
          </a:r>
        </a:p>
        <a:p>
          <a:pPr marL="171450" lvl="1" indent="-171450" algn="l" defTabSz="800100">
            <a:lnSpc>
              <a:spcPct val="90000"/>
            </a:lnSpc>
            <a:spcBef>
              <a:spcPct val="0"/>
            </a:spcBef>
            <a:spcAft>
              <a:spcPct val="15000"/>
            </a:spcAft>
            <a:buChar char="•"/>
          </a:pPr>
          <a:r>
            <a:rPr lang="en-US" sz="1800" kern="1200" dirty="0"/>
            <a:t>Cross-sector</a:t>
          </a:r>
        </a:p>
      </dsp:txBody>
      <dsp:txXfrm>
        <a:off x="574376" y="3471546"/>
        <a:ext cx="1501447" cy="1022600"/>
      </dsp:txXfrm>
    </dsp:sp>
    <dsp:sp modelId="{8D71A383-565E-4283-BD8E-78C355775A87}">
      <dsp:nvSpPr>
        <dsp:cNvPr id="0" name=""/>
        <dsp:cNvSpPr/>
      </dsp:nvSpPr>
      <dsp:spPr>
        <a:xfrm>
          <a:off x="5587385" y="0"/>
          <a:ext cx="2235825" cy="1448307"/>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1488257"/>
              <a:satOff val="8966"/>
              <a:lumOff val="7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Data re vulnerable pops</a:t>
          </a:r>
        </a:p>
        <a:p>
          <a:pPr marL="171450" lvl="1" indent="-171450" algn="l" defTabSz="800100">
            <a:lnSpc>
              <a:spcPct val="90000"/>
            </a:lnSpc>
            <a:spcBef>
              <a:spcPct val="0"/>
            </a:spcBef>
            <a:spcAft>
              <a:spcPct val="15000"/>
            </a:spcAft>
            <a:buChar char="•"/>
          </a:pPr>
          <a:r>
            <a:rPr lang="en-US" sz="1800" kern="1200" dirty="0"/>
            <a:t>Evaluation</a:t>
          </a:r>
        </a:p>
      </dsp:txBody>
      <dsp:txXfrm>
        <a:off x="6289948" y="31815"/>
        <a:ext cx="1501447" cy="1022600"/>
      </dsp:txXfrm>
    </dsp:sp>
    <dsp:sp modelId="{48E6938F-5A0C-4EB9-8254-B494D9AC71F9}">
      <dsp:nvSpPr>
        <dsp:cNvPr id="0" name=""/>
        <dsp:cNvSpPr/>
      </dsp:nvSpPr>
      <dsp:spPr>
        <a:xfrm>
          <a:off x="538291" y="0"/>
          <a:ext cx="2244366" cy="1448307"/>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Performance measures</a:t>
          </a:r>
        </a:p>
        <a:p>
          <a:pPr marL="171450" lvl="1" indent="-171450" algn="l" defTabSz="800100">
            <a:lnSpc>
              <a:spcPct val="90000"/>
            </a:lnSpc>
            <a:spcBef>
              <a:spcPct val="0"/>
            </a:spcBef>
            <a:spcAft>
              <a:spcPct val="15000"/>
            </a:spcAft>
            <a:buChar char="•"/>
          </a:pPr>
          <a:r>
            <a:rPr lang="en-US" sz="1800" kern="1200" dirty="0"/>
            <a:t>Time mgmt.</a:t>
          </a:r>
        </a:p>
        <a:p>
          <a:pPr marL="171450" lvl="1" indent="-171450" algn="l" defTabSz="800100">
            <a:lnSpc>
              <a:spcPct val="90000"/>
            </a:lnSpc>
            <a:spcBef>
              <a:spcPct val="0"/>
            </a:spcBef>
            <a:spcAft>
              <a:spcPct val="15000"/>
            </a:spcAft>
            <a:buChar char="•"/>
          </a:pPr>
          <a:r>
            <a:rPr lang="en-US" sz="1800" kern="1200" dirty="0"/>
            <a:t>Roles</a:t>
          </a:r>
        </a:p>
      </dsp:txBody>
      <dsp:txXfrm>
        <a:off x="570106" y="31815"/>
        <a:ext cx="1507426" cy="1022600"/>
      </dsp:txXfrm>
    </dsp:sp>
    <dsp:sp modelId="{F7E6FB7F-6F64-4DEE-889E-9524705BB3E1}">
      <dsp:nvSpPr>
        <dsp:cNvPr id="0" name=""/>
        <dsp:cNvSpPr/>
      </dsp:nvSpPr>
      <dsp:spPr>
        <a:xfrm>
          <a:off x="1556563" y="272501"/>
          <a:ext cx="2558246" cy="1959741"/>
        </a:xfrm>
        <a:prstGeom prst="pieWedg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Clarify</a:t>
          </a:r>
        </a:p>
      </dsp:txBody>
      <dsp:txXfrm>
        <a:off x="2305856" y="846496"/>
        <a:ext cx="1808953" cy="1385746"/>
      </dsp:txXfrm>
    </dsp:sp>
    <dsp:sp modelId="{B7BCAA57-722A-440A-903D-03F552F280C8}">
      <dsp:nvSpPr>
        <dsp:cNvPr id="0" name=""/>
        <dsp:cNvSpPr/>
      </dsp:nvSpPr>
      <dsp:spPr>
        <a:xfrm rot="5400000">
          <a:off x="4448102" y="-26751"/>
          <a:ext cx="1959741" cy="2558246"/>
        </a:xfrm>
        <a:prstGeom prst="pieWedge">
          <a:avLst/>
        </a:prstGeom>
        <a:solidFill>
          <a:schemeClr val="accent4">
            <a:hueOff val="-1488257"/>
            <a:satOff val="8966"/>
            <a:lumOff val="71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Measure</a:t>
          </a:r>
        </a:p>
      </dsp:txBody>
      <dsp:txXfrm rot="-5400000">
        <a:off x="4148850" y="846496"/>
        <a:ext cx="1808953" cy="1385746"/>
      </dsp:txXfrm>
    </dsp:sp>
    <dsp:sp modelId="{CB77C98F-FF77-4ED2-81DC-E93FF2CA6449}">
      <dsp:nvSpPr>
        <dsp:cNvPr id="0" name=""/>
        <dsp:cNvSpPr/>
      </dsp:nvSpPr>
      <dsp:spPr>
        <a:xfrm rot="10800000">
          <a:off x="4148849" y="2308240"/>
          <a:ext cx="2558246" cy="1959741"/>
        </a:xfrm>
        <a:prstGeom prst="pieWedge">
          <a:avLst/>
        </a:prstGeom>
        <a:solidFill>
          <a:schemeClr val="accent4">
            <a:hueOff val="-2976513"/>
            <a:satOff val="17933"/>
            <a:lumOff val="143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Capacity</a:t>
          </a:r>
        </a:p>
      </dsp:txBody>
      <dsp:txXfrm rot="10800000">
        <a:off x="4148849" y="2308240"/>
        <a:ext cx="1808953" cy="1385746"/>
      </dsp:txXfrm>
    </dsp:sp>
    <dsp:sp modelId="{07C5FF38-0F02-4D8C-8361-54E69158FC15}">
      <dsp:nvSpPr>
        <dsp:cNvPr id="0" name=""/>
        <dsp:cNvSpPr/>
      </dsp:nvSpPr>
      <dsp:spPr>
        <a:xfrm rot="16200000">
          <a:off x="1836003" y="2008988"/>
          <a:ext cx="1959741" cy="2558246"/>
        </a:xfrm>
        <a:prstGeom prst="pieWedge">
          <a:avLst/>
        </a:prstGeom>
        <a:solidFill>
          <a:schemeClr val="accent4">
            <a:hueOff val="-4464770"/>
            <a:satOff val="26899"/>
            <a:lumOff val="215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199136" rIns="144000"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Collaborate</a:t>
          </a:r>
        </a:p>
      </dsp:txBody>
      <dsp:txXfrm rot="5400000">
        <a:off x="2286044" y="2308240"/>
        <a:ext cx="1808953" cy="1385746"/>
      </dsp:txXfrm>
    </dsp:sp>
    <dsp:sp modelId="{7D148E37-759C-49CE-A4F3-7F470E5CE6C2}">
      <dsp:nvSpPr>
        <dsp:cNvPr id="0" name=""/>
        <dsp:cNvSpPr/>
      </dsp:nvSpPr>
      <dsp:spPr>
        <a:xfrm>
          <a:off x="3776484" y="1855644"/>
          <a:ext cx="676631" cy="588375"/>
        </a:xfrm>
        <a:prstGeom prst="circularArrow">
          <a:avLst/>
        </a:prstGeom>
        <a:solidFill>
          <a:schemeClr val="accent4">
            <a:tint val="4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A5C99F58-2AD8-4715-BB54-C57081684B4C}">
      <dsp:nvSpPr>
        <dsp:cNvPr id="0" name=""/>
        <dsp:cNvSpPr/>
      </dsp:nvSpPr>
      <dsp:spPr>
        <a:xfrm rot="10800000">
          <a:off x="3776484" y="2081942"/>
          <a:ext cx="676631" cy="588375"/>
        </a:xfrm>
        <a:prstGeom prst="circularArrow">
          <a:avLst/>
        </a:prstGeom>
        <a:solidFill>
          <a:schemeClr val="accent4">
            <a:tint val="4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5.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1A640-EB84-4070-A4A1-C8765462C45D}" type="datetimeFigureOut">
              <a:rPr lang="en-CA" smtClean="0"/>
              <a:t>2018-11-16</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0EBE85-B028-4292-BE0D-404F5F86600B}" type="slidenum">
              <a:rPr lang="en-CA" smtClean="0"/>
              <a:t>‹#›</a:t>
            </a:fld>
            <a:endParaRPr lang="en-CA"/>
          </a:p>
        </p:txBody>
      </p:sp>
    </p:spTree>
    <p:extLst>
      <p:ext uri="{BB962C8B-B14F-4D97-AF65-F5344CB8AC3E}">
        <p14:creationId xmlns:p14="http://schemas.microsoft.com/office/powerpoint/2010/main" val="237912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ncceh.ca/content/creating-space-enabling-organizational-capacity-action-health-equity"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027EC4-C7DE-4D46-ABC8-6C4D875235C1}"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3030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5613" y="862013"/>
            <a:ext cx="3103562" cy="2327275"/>
          </a:xfrm>
        </p:spPr>
      </p:sp>
      <p:sp>
        <p:nvSpPr>
          <p:cNvPr id="3" name="Notes Placeholder 2"/>
          <p:cNvSpPr>
            <a:spLocks noGrp="1"/>
          </p:cNvSpPr>
          <p:nvPr>
            <p:ph type="body" idx="1"/>
          </p:nvPr>
        </p:nvSpPr>
        <p:spPr/>
        <p:txBody>
          <a:bodyPr/>
          <a:lstStyle/>
          <a:p>
            <a:r>
              <a:rPr lang="en-US" dirty="0"/>
              <a:t>We have been exploring the social determinants of health and how they influence practice.</a:t>
            </a:r>
          </a:p>
          <a:p>
            <a:r>
              <a:rPr lang="en-US" dirty="0"/>
              <a:t>We can break that thinking down further to consider the structural and intermediary determinants of health. This can help articulate how SDH operate as underlying factors and shows how EPH practitioners can take action on the social aspects of health.</a:t>
            </a:r>
          </a:p>
          <a:p>
            <a:endParaRPr lang="en-US" dirty="0"/>
          </a:p>
          <a:p>
            <a:r>
              <a:rPr lang="en-US" b="1" dirty="0"/>
              <a:t>Structural determinants </a:t>
            </a:r>
            <a:r>
              <a:rPr lang="en-US" dirty="0"/>
              <a:t>refer specifically to the interplay between the socio-economic and political contexts -- structural mechanisms that generate social stratification and the resulting socio-economic position of individuals.  These are what we mean when we talk about the social determinants of health inequities. And these are the most </a:t>
            </a:r>
            <a:r>
              <a:rPr lang="en-US" b="1" u="none" dirty="0"/>
              <a:t>upstream</a:t>
            </a:r>
            <a:r>
              <a:rPr lang="en-US" dirty="0"/>
              <a:t> factors that are changed at a policy level and affect society broadly.</a:t>
            </a:r>
          </a:p>
          <a:p>
            <a:endParaRPr lang="en-US" dirty="0"/>
          </a:p>
          <a:p>
            <a:r>
              <a:rPr lang="en-US" b="1" i="0" dirty="0"/>
              <a:t>Intermediary determinants</a:t>
            </a:r>
            <a:r>
              <a:rPr lang="en-US" b="0" i="0" dirty="0"/>
              <a:t> are further down the stream than the structural determinants, depending on which intermediary determinant we are talking about.</a:t>
            </a:r>
          </a:p>
          <a:p>
            <a:pPr marL="171450" indent="-171450">
              <a:buFont typeface="Arial" panose="020B0604020202020204" pitchFamily="34" charset="0"/>
              <a:buChar char="•"/>
            </a:pPr>
            <a:r>
              <a:rPr lang="en-US" b="0" i="0" dirty="0"/>
              <a:t>material – consumption potential is the financial means to buy healthy food, warm clothing, etc…</a:t>
            </a:r>
          </a:p>
          <a:p>
            <a:pPr marL="171450" indent="-171450">
              <a:buFont typeface="Arial" panose="020B0604020202020204" pitchFamily="34" charset="0"/>
              <a:buChar char="•"/>
            </a:pPr>
            <a:r>
              <a:rPr lang="en-US" b="0" i="0" dirty="0"/>
              <a:t>psychosocial – focus is on the impact of social environment and mental health impact</a:t>
            </a:r>
          </a:p>
          <a:p>
            <a:pPr marL="171450" indent="-171450">
              <a:buFont typeface="Arial" panose="020B0604020202020204" pitchFamily="34" charset="0"/>
              <a:buChar char="•"/>
            </a:pPr>
            <a:r>
              <a:rPr lang="en-US" b="0" i="0" dirty="0" err="1"/>
              <a:t>behavioural</a:t>
            </a:r>
            <a:r>
              <a:rPr lang="en-US" b="0" i="0" dirty="0"/>
              <a:t> &amp; biological – lifestyle based, individual focused – really downstream</a:t>
            </a:r>
            <a:endParaRPr lang="en-US" b="1" i="0" dirty="0"/>
          </a:p>
          <a:p>
            <a:endParaRPr lang="en-US" dirty="0"/>
          </a:p>
          <a:p>
            <a:r>
              <a:rPr lang="en-US" i="1" dirty="0"/>
              <a:t>This slide courtesy of NCCDH.</a:t>
            </a:r>
          </a:p>
          <a:p>
            <a:pPr fontAlgn="base"/>
            <a:r>
              <a:rPr lang="en-US" i="0" dirty="0"/>
              <a:t>Citation: </a:t>
            </a:r>
            <a:r>
              <a:rPr lang="en-CA" sz="1200" b="1" i="0" kern="1200" dirty="0">
                <a:solidFill>
                  <a:schemeClr val="tx1"/>
                </a:solidFill>
                <a:effectLst/>
                <a:latin typeface="+mn-lt"/>
                <a:ea typeface="+mn-ea"/>
                <a:cs typeface="+mn-cs"/>
              </a:rPr>
              <a:t>A conceptual framework for action on the social determinants of health. </a:t>
            </a:r>
            <a:r>
              <a:rPr lang="en-CA" sz="1200" b="0" i="0" kern="1200" dirty="0">
                <a:solidFill>
                  <a:schemeClr val="tx1"/>
                </a:solidFill>
                <a:effectLst/>
                <a:latin typeface="+mn-lt"/>
                <a:ea typeface="+mn-ea"/>
                <a:cs typeface="+mn-cs"/>
              </a:rPr>
              <a:t>Discussion Paper Series on Social Determinants of Health, no.2</a:t>
            </a:r>
          </a:p>
          <a:p>
            <a:r>
              <a:rPr lang="en-US" i="0" dirty="0"/>
              <a:t>http://www.who.int/social_determinants/publications/9789241500852/en/ </a:t>
            </a:r>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342E8663-9224-465F-BB0C-D08E9A8BE1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1761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CA" sz="1400" dirty="0"/>
              <a:t>Bottom tiers – context and determinants of health – are the most impactful on population health. </a:t>
            </a:r>
          </a:p>
          <a:p>
            <a:r>
              <a:rPr lang="en-CA" sz="1400" b="0" dirty="0"/>
              <a:t>The goal is to</a:t>
            </a:r>
            <a:r>
              <a:rPr lang="en-CA" sz="1400" b="1" dirty="0"/>
              <a:t> “change the environmental context to make healthy options the default choice, regardless of education, income, service provision, or other societal factors.” </a:t>
            </a:r>
          </a:p>
          <a:p>
            <a:endParaRPr lang="en-CA" sz="1400" b="0" dirty="0"/>
          </a:p>
          <a:p>
            <a:pPr marL="0" marR="0" indent="0" algn="l" defTabSz="914400" rtl="0" eaLnBrk="0" fontAlgn="base" latinLnBrk="0" hangingPunct="0">
              <a:lnSpc>
                <a:spcPct val="100000"/>
              </a:lnSpc>
              <a:spcBef>
                <a:spcPct val="30000"/>
              </a:spcBef>
              <a:spcAft>
                <a:spcPct val="0"/>
              </a:spcAft>
              <a:buClrTx/>
              <a:buSzTx/>
              <a:buFontTx/>
              <a:buNone/>
              <a:tabLst/>
              <a:defRPr/>
            </a:pPr>
            <a:r>
              <a:rPr lang="en-CA" sz="1400" dirty="0"/>
              <a:t>Behaviour-based health promotion is politically popular. Changing the context (</a:t>
            </a:r>
            <a:r>
              <a:rPr lang="en-CA" sz="1400" dirty="0" err="1"/>
              <a:t>ie</a:t>
            </a:r>
            <a:r>
              <a:rPr lang="en-CA" sz="1400" dirty="0"/>
              <a:t> determinants of health) is difficult and often controversial, but can be more effective. </a:t>
            </a:r>
            <a:endParaRPr lang="en-CA" sz="1400" b="1" dirty="0"/>
          </a:p>
          <a:p>
            <a:pPr lvl="1"/>
            <a:r>
              <a:rPr lang="en-CA" sz="1400" dirty="0"/>
              <a:t>e.g.:</a:t>
            </a:r>
          </a:p>
          <a:p>
            <a:pPr lvl="1">
              <a:buFont typeface="Arial"/>
              <a:buChar char="•"/>
            </a:pPr>
            <a:r>
              <a:rPr lang="en-CA" sz="1400" dirty="0"/>
              <a:t>Ensuring everyone has the same opportunity for education, regardless of social circumstances.</a:t>
            </a:r>
          </a:p>
          <a:p>
            <a:pPr lvl="1">
              <a:buFont typeface="Arial"/>
              <a:buChar char="•"/>
            </a:pPr>
            <a:r>
              <a:rPr lang="en-CA" sz="1400" dirty="0"/>
              <a:t>Making fresh foods affordable and available</a:t>
            </a:r>
            <a:r>
              <a:rPr lang="en-CA" sz="1400" baseline="0" dirty="0"/>
              <a:t> everywhere.</a:t>
            </a:r>
            <a:endParaRPr lang="en-CA" sz="1400" dirty="0"/>
          </a:p>
          <a:p>
            <a:pPr lvl="0">
              <a:buFont typeface="Arial"/>
              <a:buNone/>
            </a:pPr>
            <a:endParaRPr lang="en-CA" sz="1400" dirty="0"/>
          </a:p>
          <a:p>
            <a:pPr lvl="0">
              <a:buFont typeface="Arial"/>
              <a:buNone/>
            </a:pPr>
            <a:r>
              <a:rPr lang="en-CA" sz="1200" b="0" i="1" kern="1200" dirty="0">
                <a:solidFill>
                  <a:schemeClr val="tx1"/>
                </a:solidFill>
                <a:effectLst/>
                <a:latin typeface="+mn-lt"/>
                <a:ea typeface="+mn-ea"/>
                <a:cs typeface="+mn-cs"/>
              </a:rPr>
              <a:t>Citation: Frieden TR. A Framework for Public Health Action: The Health Impact Pyramid. American Journal of Public Health. 2010;100(4):590-595. doi:10.2105/AJPH.2009.185652.</a:t>
            </a:r>
            <a:endParaRPr lang="en-CA" sz="1400" i="1" dirty="0"/>
          </a:p>
        </p:txBody>
      </p:sp>
      <p:sp>
        <p:nvSpPr>
          <p:cNvPr id="4" name="Slide Number Placeholder 3"/>
          <p:cNvSpPr>
            <a:spLocks noGrp="1"/>
          </p:cNvSpPr>
          <p:nvPr>
            <p:ph type="sldNum" sz="quarter" idx="10"/>
          </p:nvPr>
        </p:nvSpPr>
        <p:spPr/>
        <p:txBody>
          <a:bodyPr/>
          <a:lstStyle/>
          <a:p>
            <a:pPr>
              <a:defRPr/>
            </a:pPr>
            <a:fld id="{EC66BE5A-8C81-489A-82B1-6DA94D54E870}" type="slidenum">
              <a:rPr lang="en-CA" smtClean="0"/>
              <a:pPr>
                <a:defRPr/>
              </a:pPr>
              <a:t>11</a:t>
            </a:fld>
            <a:endParaRPr lang="en-CA"/>
          </a:p>
        </p:txBody>
      </p:sp>
    </p:spTree>
    <p:extLst>
      <p:ext uri="{BB962C8B-B14F-4D97-AF65-F5344CB8AC3E}">
        <p14:creationId xmlns:p14="http://schemas.microsoft.com/office/powerpoint/2010/main" val="3182444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indent="-342900" algn="l" defTabSz="914400" rtl="0" eaLnBrk="0" fontAlgn="base" latinLnBrk="0" hangingPunct="0">
              <a:lnSpc>
                <a:spcPct val="100000"/>
              </a:lnSpc>
              <a:spcBef>
                <a:spcPct val="30000"/>
              </a:spcBef>
              <a:spcAft>
                <a:spcPct val="0"/>
              </a:spcAft>
              <a:buClrTx/>
              <a:buSzTx/>
              <a:buFont typeface="+mj-lt"/>
              <a:buAutoNum type="arabicPeriod"/>
              <a:tabLst/>
              <a:defRPr/>
            </a:pPr>
            <a:r>
              <a:rPr lang="en-US" sz="1400" dirty="0"/>
              <a:t>Healthy public policy improves health by acting</a:t>
            </a:r>
            <a:r>
              <a:rPr lang="en-US" sz="1400" baseline="0" dirty="0"/>
              <a:t> on the broad determinants of health</a:t>
            </a:r>
            <a:endParaRPr lang="en-US" sz="1400" dirty="0"/>
          </a:p>
          <a:p>
            <a:pPr marL="342900" marR="0" indent="-342900" algn="l" defTabSz="914400" rtl="0" eaLnBrk="0" fontAlgn="base" latinLnBrk="0" hangingPunct="0">
              <a:lnSpc>
                <a:spcPct val="100000"/>
              </a:lnSpc>
              <a:spcBef>
                <a:spcPct val="30000"/>
              </a:spcBef>
              <a:spcAft>
                <a:spcPct val="0"/>
              </a:spcAft>
              <a:buClrTx/>
              <a:buSzTx/>
              <a:buFont typeface="+mj-lt"/>
              <a:buAutoNum type="arabicPeriod"/>
              <a:tabLst/>
              <a:defRPr/>
            </a:pPr>
            <a:r>
              <a:rPr lang="en-US" sz="1400" dirty="0"/>
              <a:t>Policies that influence health can come from non-health agencies</a:t>
            </a:r>
          </a:p>
          <a:p>
            <a:pPr marL="342900" marR="0" indent="-342900" algn="l" defTabSz="914400" rtl="0" eaLnBrk="0" fontAlgn="base" latinLnBrk="0" hangingPunct="0">
              <a:lnSpc>
                <a:spcPct val="100000"/>
              </a:lnSpc>
              <a:spcBef>
                <a:spcPct val="30000"/>
              </a:spcBef>
              <a:spcAft>
                <a:spcPct val="0"/>
              </a:spcAft>
              <a:buClrTx/>
              <a:buSzTx/>
              <a:buFont typeface="+mj-lt"/>
              <a:buAutoNum type="arabicPeriod"/>
              <a:tabLst/>
              <a:defRPr/>
            </a:pPr>
            <a:endParaRPr lang="en-US" sz="1400" dirty="0"/>
          </a:p>
          <a:p>
            <a:r>
              <a:rPr lang="en-CA" sz="1400" dirty="0"/>
              <a:t>e.g., </a:t>
            </a:r>
            <a:r>
              <a:rPr lang="en-CA" sz="1400" b="1" dirty="0"/>
              <a:t>community economic development </a:t>
            </a:r>
            <a:r>
              <a:rPr lang="en-CA" sz="1400" dirty="0"/>
              <a:t>might promote cottage industry</a:t>
            </a:r>
            <a:r>
              <a:rPr lang="en-CA" sz="1400" baseline="0" dirty="0"/>
              <a:t> food processing</a:t>
            </a:r>
          </a:p>
          <a:p>
            <a:r>
              <a:rPr lang="en-CA" sz="1400" baseline="0" dirty="0"/>
              <a:t>	influences health from SDH perspective + food security</a:t>
            </a:r>
          </a:p>
          <a:p>
            <a:r>
              <a:rPr lang="en-CA" sz="1400" baseline="0" dirty="0"/>
              <a:t>	also raises food safety risks</a:t>
            </a:r>
          </a:p>
          <a:p>
            <a:r>
              <a:rPr lang="en-CA" sz="1400" baseline="0" dirty="0"/>
              <a:t>Therefore cross-sector communication and collaboration are very important. </a:t>
            </a:r>
          </a:p>
          <a:p>
            <a:endParaRPr lang="en-CA" sz="1400" baseline="0" dirty="0"/>
          </a:p>
        </p:txBody>
      </p:sp>
      <p:sp>
        <p:nvSpPr>
          <p:cNvPr id="4" name="Slide Number Placeholder 3"/>
          <p:cNvSpPr>
            <a:spLocks noGrp="1"/>
          </p:cNvSpPr>
          <p:nvPr>
            <p:ph type="sldNum" sz="quarter" idx="10"/>
          </p:nvPr>
        </p:nvSpPr>
        <p:spPr/>
        <p:txBody>
          <a:bodyPr/>
          <a:lstStyle/>
          <a:p>
            <a:pPr>
              <a:defRPr/>
            </a:pPr>
            <a:fld id="{EC66BE5A-8C81-489A-82B1-6DA94D54E870}" type="slidenum">
              <a:rPr lang="en-CA" smtClean="0"/>
              <a:pPr>
                <a:defRPr/>
              </a:pPr>
              <a:t>12</a:t>
            </a:fld>
            <a:endParaRPr lang="en-CA"/>
          </a:p>
        </p:txBody>
      </p:sp>
    </p:spTree>
    <p:extLst>
      <p:ext uri="{BB962C8B-B14F-4D97-AF65-F5344CB8AC3E}">
        <p14:creationId xmlns:p14="http://schemas.microsoft.com/office/powerpoint/2010/main" val="1519985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t>So what does all this mean for public health practice?</a:t>
            </a:r>
          </a:p>
          <a:p>
            <a:endParaRPr lang="en-US" sz="1400" dirty="0"/>
          </a:p>
          <a:p>
            <a:r>
              <a:rPr lang="en-US" sz="1400" dirty="0"/>
              <a:t>Public health </a:t>
            </a:r>
            <a:r>
              <a:rPr lang="en-US" sz="1400" baseline="0" dirty="0"/>
              <a:t>renewal in many provinces is resulting in </a:t>
            </a:r>
            <a:r>
              <a:rPr lang="en-US" sz="1400" b="0" baseline="0" dirty="0"/>
              <a:t>new kinds of events, interventions, etc. that EPHPs and others may be responsible for.</a:t>
            </a:r>
          </a:p>
          <a:p>
            <a:pPr lvl="1"/>
            <a:r>
              <a:rPr lang="en-US" sz="1400" b="0" baseline="0" dirty="0"/>
              <a:t>Ontario Public Health Standards and Health Equity Guideline</a:t>
            </a:r>
          </a:p>
          <a:p>
            <a:pPr lvl="1"/>
            <a:r>
              <a:rPr lang="en-US" sz="1400" baseline="0" dirty="0"/>
              <a:t>BC Guiding Framework for Public Health</a:t>
            </a:r>
          </a:p>
          <a:p>
            <a:pPr lvl="1"/>
            <a:r>
              <a:rPr lang="en-US" sz="1400" baseline="0" dirty="0"/>
              <a:t>NS Heath Equity Protocol</a:t>
            </a:r>
          </a:p>
          <a:p>
            <a:pPr lvl="1"/>
            <a:endParaRPr lang="en-US" sz="1400" baseline="0" dirty="0"/>
          </a:p>
          <a:p>
            <a:pPr marL="0" marR="0" lvl="0" indent="0" algn="l" defTabSz="914400" rtl="0" eaLnBrk="0" fontAlgn="base" latinLnBrk="0" hangingPunct="0">
              <a:lnSpc>
                <a:spcPct val="100000"/>
              </a:lnSpc>
              <a:spcBef>
                <a:spcPct val="30000"/>
              </a:spcBef>
              <a:spcAft>
                <a:spcPct val="0"/>
              </a:spcAft>
              <a:buClrTx/>
              <a:buSzTx/>
              <a:buFont typeface="Arial"/>
              <a:buNone/>
              <a:tabLst/>
              <a:defRPr/>
            </a:pPr>
            <a:r>
              <a:rPr lang="en-US" sz="1400" baseline="0" dirty="0"/>
              <a:t>e.g. Bed bugs, healthy built environment, food security, </a:t>
            </a:r>
            <a:r>
              <a:rPr lang="en-US" sz="1400" b="1" baseline="0" dirty="0"/>
              <a:t>equity</a:t>
            </a:r>
            <a:r>
              <a:rPr lang="en-US" sz="1400" baseline="0" dirty="0"/>
              <a:t>, </a:t>
            </a:r>
            <a:r>
              <a:rPr lang="en-US" sz="1400" b="1" baseline="0" dirty="0"/>
              <a:t>determinants of health</a:t>
            </a:r>
            <a:r>
              <a:rPr lang="en-US" sz="1400" baseline="0" dirty="0"/>
              <a:t>, etc. </a:t>
            </a:r>
          </a:p>
          <a:p>
            <a:pPr marL="0" marR="0" lvl="0" indent="0" algn="l" defTabSz="914400" rtl="0" eaLnBrk="0" fontAlgn="base" latinLnBrk="0" hangingPunct="0">
              <a:lnSpc>
                <a:spcPct val="100000"/>
              </a:lnSpc>
              <a:spcBef>
                <a:spcPct val="30000"/>
              </a:spcBef>
              <a:spcAft>
                <a:spcPct val="0"/>
              </a:spcAft>
              <a:buClrTx/>
              <a:buSzTx/>
              <a:buFont typeface="Arial"/>
              <a:buNone/>
              <a:tabLst/>
              <a:defRPr/>
            </a:pPr>
            <a:endParaRPr lang="en-US" sz="1400" baseline="0" dirty="0"/>
          </a:p>
        </p:txBody>
      </p:sp>
      <p:sp>
        <p:nvSpPr>
          <p:cNvPr id="4" name="Slide Number Placeholder 3"/>
          <p:cNvSpPr>
            <a:spLocks noGrp="1"/>
          </p:cNvSpPr>
          <p:nvPr>
            <p:ph type="sldNum" sz="quarter" idx="10"/>
          </p:nvPr>
        </p:nvSpPr>
        <p:spPr/>
        <p:txBody>
          <a:bodyPr/>
          <a:lstStyle/>
          <a:p>
            <a:pPr>
              <a:defRPr/>
            </a:pPr>
            <a:fld id="{EC66BE5A-8C81-489A-82B1-6DA94D54E870}" type="slidenum">
              <a:rPr lang="en-CA" smtClean="0"/>
              <a:pPr>
                <a:defRPr/>
              </a:pPr>
              <a:t>13</a:t>
            </a:fld>
            <a:endParaRPr lang="en-CA"/>
          </a:p>
        </p:txBody>
      </p:sp>
    </p:spTree>
    <p:extLst>
      <p:ext uri="{BB962C8B-B14F-4D97-AF65-F5344CB8AC3E}">
        <p14:creationId xmlns:p14="http://schemas.microsoft.com/office/powerpoint/2010/main" val="2175988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eaLnBrk="1" hangingPunct="1">
              <a:buFont typeface="+mj-lt"/>
              <a:buNone/>
            </a:pPr>
            <a:r>
              <a:rPr lang="en-US" sz="1400" dirty="0"/>
              <a:t>Many things don’t fit well into traditional</a:t>
            </a:r>
            <a:r>
              <a:rPr lang="en-US" sz="1400" baseline="0" dirty="0"/>
              <a:t> inspection models</a:t>
            </a:r>
          </a:p>
          <a:p>
            <a:pPr eaLnBrk="1" hangingPunct="1">
              <a:buFont typeface="Arial"/>
              <a:buNone/>
            </a:pPr>
            <a:r>
              <a:rPr lang="en-US" sz="1400" baseline="0" dirty="0">
                <a:solidFill>
                  <a:schemeClr val="accent3">
                    <a:lumMod val="50000"/>
                  </a:schemeClr>
                </a:solidFill>
              </a:rPr>
              <a:t>e.g., </a:t>
            </a:r>
            <a:r>
              <a:rPr lang="en-US" sz="1400" dirty="0">
                <a:solidFill>
                  <a:schemeClr val="accent3">
                    <a:lumMod val="50000"/>
                  </a:schemeClr>
                </a:solidFill>
              </a:rPr>
              <a:t>small food processing operation in isolated area may not be equipped to meet standards designed for industrial scale operations</a:t>
            </a:r>
          </a:p>
          <a:p>
            <a:pPr eaLnBrk="1" hangingPunct="1">
              <a:buFont typeface="Arial"/>
              <a:buNone/>
            </a:pPr>
            <a:endParaRPr lang="en-US" sz="1400" dirty="0"/>
          </a:p>
          <a:p>
            <a:pPr marL="0" indent="0" eaLnBrk="1" hangingPunct="1">
              <a:buFont typeface="+mj-lt"/>
              <a:buNone/>
            </a:pPr>
            <a:r>
              <a:rPr lang="en-US" sz="1400" dirty="0"/>
              <a:t>Keeping the stick but using it less – using open communication</a:t>
            </a:r>
            <a:r>
              <a:rPr lang="en-US" sz="1400" baseline="0" dirty="0"/>
              <a:t> as health promoting tool to increase compliance and decrease need to use enforcement tools. </a:t>
            </a:r>
          </a:p>
          <a:p>
            <a:pPr eaLnBrk="1" hangingPunct="1">
              <a:buFont typeface="Arial"/>
              <a:buNone/>
            </a:pPr>
            <a:endParaRPr lang="en-US" sz="1400" baseline="0" dirty="0"/>
          </a:p>
          <a:p>
            <a:pPr eaLnBrk="1" hangingPunct="1">
              <a:buFont typeface="Arial"/>
              <a:buNone/>
            </a:pPr>
            <a:r>
              <a:rPr lang="en-US" sz="1400" baseline="0" dirty="0"/>
              <a:t>Many individual practitioners or regions have adopted responses for different kinds of situations, but varies from place to place. Need to </a:t>
            </a:r>
            <a:r>
              <a:rPr lang="en-US" sz="1400" b="1" baseline="0" dirty="0"/>
              <a:t>scale up and share </a:t>
            </a:r>
            <a:r>
              <a:rPr lang="en-US" sz="1400" baseline="0" dirty="0"/>
              <a:t>these best practices.</a:t>
            </a:r>
          </a:p>
          <a:p>
            <a:pPr lvl="1" eaLnBrk="1" hangingPunct="1">
              <a:buFont typeface="Arial"/>
              <a:buNone/>
            </a:pPr>
            <a:r>
              <a:rPr lang="en-US" sz="1400" baseline="0" dirty="0"/>
              <a:t>Are broad provincial PH goals reflected in your </a:t>
            </a:r>
            <a:r>
              <a:rPr lang="en-US" sz="1400" b="1" baseline="0" dirty="0"/>
              <a:t>training/job description</a:t>
            </a:r>
            <a:r>
              <a:rPr lang="en-US" sz="1400" baseline="0" dirty="0"/>
              <a:t>? </a:t>
            </a:r>
          </a:p>
          <a:p>
            <a:pPr lvl="1" eaLnBrk="1" hangingPunct="1">
              <a:buFont typeface="Arial"/>
              <a:buNone/>
            </a:pPr>
            <a:r>
              <a:rPr lang="en-US" sz="1400" baseline="0" dirty="0"/>
              <a:t>Are you supported by </a:t>
            </a:r>
            <a:r>
              <a:rPr lang="en-US" sz="1400" b="1" baseline="0" dirty="0"/>
              <a:t>management</a:t>
            </a:r>
            <a:r>
              <a:rPr lang="en-US" sz="1400" baseline="0" dirty="0"/>
              <a:t>?</a:t>
            </a:r>
            <a:endParaRPr lang="en-US" sz="1400" dirty="0"/>
          </a:p>
        </p:txBody>
      </p:sp>
      <p:sp>
        <p:nvSpPr>
          <p:cNvPr id="4" name="Slide Number Placeholder 3"/>
          <p:cNvSpPr>
            <a:spLocks noGrp="1"/>
          </p:cNvSpPr>
          <p:nvPr>
            <p:ph type="sldNum" sz="quarter" idx="10"/>
          </p:nvPr>
        </p:nvSpPr>
        <p:spPr/>
        <p:txBody>
          <a:bodyPr/>
          <a:lstStyle/>
          <a:p>
            <a:pPr>
              <a:defRPr/>
            </a:pPr>
            <a:fld id="{EC66BE5A-8C81-489A-82B1-6DA94D54E870}" type="slidenum">
              <a:rPr lang="en-CA" smtClean="0"/>
              <a:pPr>
                <a:defRPr/>
              </a:pPr>
              <a:t>14</a:t>
            </a:fld>
            <a:endParaRPr lang="en-CA"/>
          </a:p>
        </p:txBody>
      </p:sp>
    </p:spTree>
    <p:extLst>
      <p:ext uri="{BB962C8B-B14F-4D97-AF65-F5344CB8AC3E}">
        <p14:creationId xmlns:p14="http://schemas.microsoft.com/office/powerpoint/2010/main" val="1349785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i="1" dirty="0"/>
              <a:t>This section examines different approaches to start putting equity in programs and policies at an operational level. </a:t>
            </a:r>
          </a:p>
        </p:txBody>
      </p:sp>
      <p:sp>
        <p:nvSpPr>
          <p:cNvPr id="4" name="Slide Number Placeholder 3"/>
          <p:cNvSpPr>
            <a:spLocks noGrp="1"/>
          </p:cNvSpPr>
          <p:nvPr>
            <p:ph type="sldNum" sz="quarter" idx="10"/>
          </p:nvPr>
        </p:nvSpPr>
        <p:spPr/>
        <p:txBody>
          <a:bodyPr/>
          <a:lstStyle/>
          <a:p>
            <a:fld id="{E20EBE85-B028-4292-BE0D-404F5F86600B}" type="slidenum">
              <a:rPr lang="en-CA" smtClean="0"/>
              <a:t>15</a:t>
            </a:fld>
            <a:endParaRPr lang="en-CA"/>
          </a:p>
        </p:txBody>
      </p:sp>
    </p:spTree>
    <p:extLst>
      <p:ext uri="{BB962C8B-B14F-4D97-AF65-F5344CB8AC3E}">
        <p14:creationId xmlns:p14="http://schemas.microsoft.com/office/powerpoint/2010/main" val="1776271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baseline="0" dirty="0"/>
              <a:t>If your are questioning how or whether health equity fits into an environmental public health mandate, consider how you define “environment.” </a:t>
            </a:r>
          </a:p>
          <a:p>
            <a:r>
              <a:rPr lang="en-CA" b="0" baseline="0" dirty="0"/>
              <a:t>Environment is not just air, water, soil, or even built environment. It includes the communities in which we live and the social circumstances of the people who live in those communities. </a:t>
            </a:r>
          </a:p>
          <a:p>
            <a:pPr defTabSz="931774">
              <a:defRPr/>
            </a:pPr>
            <a:r>
              <a:rPr lang="en-CA" b="0" dirty="0"/>
              <a:t>A lens of equity</a:t>
            </a:r>
            <a:r>
              <a:rPr lang="en-CA" b="0" baseline="0" dirty="0"/>
              <a:t> and SDH is an opportunity for EPHPs to take a leadership role and be innovative in your approach to creating and supporting healthy environments for the whole population. </a:t>
            </a:r>
          </a:p>
          <a:p>
            <a:endParaRPr lang="en-CA"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027EC4-C7DE-4D46-ABC8-6C4D875235C1}"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0310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BCCDC Through an Equity Lens project viewed environmental public health practice in terms this framework. Most people probably practice in more than one of these quadrants, and change depending on the situation. </a:t>
            </a:r>
          </a:p>
          <a:p>
            <a:r>
              <a:rPr lang="en-CA" dirty="0"/>
              <a:t>EPH can respond to or address inequities</a:t>
            </a:r>
            <a:r>
              <a:rPr lang="en-CA" baseline="0" dirty="0"/>
              <a:t> within any of these four approaches to practice. </a:t>
            </a:r>
          </a:p>
          <a:p>
            <a:pPr lvl="1"/>
            <a:r>
              <a:rPr lang="en-CA" baseline="0" dirty="0"/>
              <a:t>PERSON-CENTRED = Compassion – Doing things better with a focus on people.</a:t>
            </a:r>
          </a:p>
          <a:p>
            <a:pPr lvl="1"/>
            <a:r>
              <a:rPr lang="en-CA" baseline="0" dirty="0"/>
              <a:t>SYSTEMS-APPROACH = Avoiding unintended consequences and narrowing the equity gap – Doing better things.</a:t>
            </a:r>
          </a:p>
          <a:p>
            <a:r>
              <a:rPr lang="en-CA" baseline="0" dirty="0"/>
              <a:t>Can be doing both person-centred and population-centred work. Probably both are needed at the beginning, and person-centred are more immediate responses. </a:t>
            </a:r>
          </a:p>
          <a:p>
            <a:r>
              <a:rPr lang="en-CA" baseline="0" dirty="0"/>
              <a:t>--CLICK FOR ANIMATION—</a:t>
            </a:r>
          </a:p>
          <a:p>
            <a:r>
              <a:rPr lang="en-CA" baseline="0" dirty="0"/>
              <a:t>However, the goal is to move toward population- and systems-based approaches for broader impact. (</a:t>
            </a:r>
            <a:r>
              <a:rPr lang="en-CA" i="1" baseline="0" dirty="0"/>
              <a:t>Recall the Health Impact Pyramid.</a:t>
            </a:r>
            <a:r>
              <a:rPr lang="en-CA" baseline="0" dirty="0"/>
              <a:t>)</a:t>
            </a:r>
            <a:endParaRPr lang="en-CA" dirty="0"/>
          </a:p>
        </p:txBody>
      </p:sp>
      <p:sp>
        <p:nvSpPr>
          <p:cNvPr id="4" name="Slide Number Placeholder 3"/>
          <p:cNvSpPr>
            <a:spLocks noGrp="1"/>
          </p:cNvSpPr>
          <p:nvPr>
            <p:ph type="sldNum" sz="quarter" idx="10"/>
          </p:nvPr>
        </p:nvSpPr>
        <p:spPr/>
        <p:txBody>
          <a:bodyPr/>
          <a:lstStyle/>
          <a:p>
            <a:fld id="{871C124E-7A45-48CF-B724-CD9812C6719F}" type="slidenum">
              <a:rPr lang="en-CA" smtClean="0">
                <a:solidFill>
                  <a:prstClr val="black"/>
                </a:solidFill>
              </a:rPr>
              <a:pPr/>
              <a:t>17</a:t>
            </a:fld>
            <a:endParaRPr lang="en-CA">
              <a:solidFill>
                <a:prstClr val="black"/>
              </a:solidFill>
            </a:endParaRPr>
          </a:p>
        </p:txBody>
      </p:sp>
    </p:spTree>
    <p:extLst>
      <p:ext uri="{BB962C8B-B14F-4D97-AF65-F5344CB8AC3E}">
        <p14:creationId xmlns:p14="http://schemas.microsoft.com/office/powerpoint/2010/main" val="16020090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graphic illustrates these approaches in a slightly different way. </a:t>
            </a:r>
          </a:p>
          <a:p>
            <a:r>
              <a:rPr lang="en-CA" b="0" dirty="0"/>
              <a:t>INDIVIDUAL/TRANSACTIONAL: Deal one on one and try to help the person. This will</a:t>
            </a:r>
            <a:r>
              <a:rPr lang="en-CA" b="0" baseline="0" dirty="0"/>
              <a:t> not reduce the inequity gap, but is a shorter term fix (e.g. having a translator to aid with inspection).</a:t>
            </a:r>
          </a:p>
          <a:p>
            <a:r>
              <a:rPr lang="en-CA" b="0" baseline="0" dirty="0"/>
              <a:t>SYSTEMIC: Change the system to make it more equitable (e.g. reduce gaps in distribution of the social determinants of health). Takes longer, but impacts more people over a longer term. </a:t>
            </a:r>
          </a:p>
          <a:p>
            <a:r>
              <a:rPr lang="en-CA" b="0" baseline="0" dirty="0"/>
              <a:t>MULTIPLE: Change the system, and also help individuals deal with their unique circumstances (e.g. reduce gaps in distribution of the SDH, but also increase access to services for specific populations with different needs)</a:t>
            </a:r>
            <a:r>
              <a:rPr lang="en-CA" baseline="0" dirty="0"/>
              <a:t>.</a:t>
            </a:r>
            <a:endParaRPr lang="en-CA" dirty="0"/>
          </a:p>
        </p:txBody>
      </p:sp>
      <p:sp>
        <p:nvSpPr>
          <p:cNvPr id="4" name="Slide Number Placeholder 3"/>
          <p:cNvSpPr>
            <a:spLocks noGrp="1"/>
          </p:cNvSpPr>
          <p:nvPr>
            <p:ph type="sldNum" sz="quarter" idx="10"/>
          </p:nvPr>
        </p:nvSpPr>
        <p:spPr/>
        <p:txBody>
          <a:bodyPr/>
          <a:lstStyle/>
          <a:p>
            <a:fld id="{CD027EC4-C7DE-4D46-ABC8-6C4D875235C1}" type="slidenum">
              <a:rPr lang="en-CA" smtClean="0"/>
              <a:t>18</a:t>
            </a:fld>
            <a:endParaRPr lang="en-CA"/>
          </a:p>
        </p:txBody>
      </p:sp>
    </p:spTree>
    <p:extLst>
      <p:ext uri="{BB962C8B-B14F-4D97-AF65-F5344CB8AC3E}">
        <p14:creationId xmlns:p14="http://schemas.microsoft.com/office/powerpoint/2010/main" val="16133577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These are some factors that can support </a:t>
            </a:r>
            <a:r>
              <a:rPr lang="en-CA"/>
              <a:t>the implementation </a:t>
            </a:r>
            <a:endParaRPr lang="en-CA" dirty="0"/>
          </a:p>
        </p:txBody>
      </p:sp>
      <p:sp>
        <p:nvSpPr>
          <p:cNvPr id="4" name="Slide Number Placeholder 3"/>
          <p:cNvSpPr>
            <a:spLocks noGrp="1"/>
          </p:cNvSpPr>
          <p:nvPr>
            <p:ph type="sldNum" sz="quarter" idx="10"/>
          </p:nvPr>
        </p:nvSpPr>
        <p:spPr/>
        <p:txBody>
          <a:bodyPr/>
          <a:lstStyle/>
          <a:p>
            <a:fld id="{342E8663-9224-465F-BB0C-D08E9A8BE19B}" type="slidenum">
              <a:rPr lang="en-US" smtClean="0"/>
              <a:t>19</a:t>
            </a:fld>
            <a:endParaRPr lang="en-US"/>
          </a:p>
        </p:txBody>
      </p:sp>
    </p:spTree>
    <p:extLst>
      <p:ext uri="{BB962C8B-B14F-4D97-AF65-F5344CB8AC3E}">
        <p14:creationId xmlns:p14="http://schemas.microsoft.com/office/powerpoint/2010/main" val="452251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027EC4-C7DE-4D46-ABC8-6C4D875235C1}"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93797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BCCDC report called “</a:t>
            </a:r>
            <a:r>
              <a:rPr lang="en-CA" dirty="0"/>
              <a:t>Equity-integrated environmental health practice: Facilitators and barriers” </a:t>
            </a:r>
            <a:r>
              <a:rPr lang="en-US" dirty="0"/>
              <a:t>highlights success stories and identifying facilitators and barriers to integrating equity in practice. </a:t>
            </a:r>
          </a:p>
          <a:p>
            <a:endParaRPr lang="en-CA" dirty="0"/>
          </a:p>
          <a:p>
            <a:r>
              <a:rPr lang="en-US" dirty="0"/>
              <a:t>Organizational or job-related issues can:</a:t>
            </a:r>
          </a:p>
          <a:p>
            <a:pPr marL="174708" indent="-174708">
              <a:buFontTx/>
              <a:buChar char="-"/>
            </a:pPr>
            <a:r>
              <a:rPr lang="en-US" dirty="0"/>
              <a:t>directly impact EPHP</a:t>
            </a:r>
            <a:r>
              <a:rPr lang="en-US" b="0" dirty="0"/>
              <a:t>s’ ability to respond to equity-related barriers, or </a:t>
            </a:r>
          </a:p>
          <a:p>
            <a:pPr marL="174708" indent="-174708">
              <a:buFontTx/>
              <a:buChar char="-"/>
            </a:pPr>
            <a:r>
              <a:rPr lang="en-US" b="0" dirty="0"/>
              <a:t>make it difficult for them to take on what might be seen as an added level of responsibility on top of their core job duties.</a:t>
            </a:r>
          </a:p>
          <a:p>
            <a:endParaRPr lang="en-US" dirty="0"/>
          </a:p>
          <a:p>
            <a:r>
              <a:rPr lang="en-US" b="0" dirty="0"/>
              <a:t>High</a:t>
            </a:r>
            <a:r>
              <a:rPr lang="en-US" b="0" baseline="0" dirty="0"/>
              <a:t> workload, lack of resources, and high staff turnover were stated as making it difficult for EPHPs to give extra time and attention to situations that face SDH related barriers.  </a:t>
            </a:r>
          </a:p>
          <a:p>
            <a:endParaRPr lang="en-US" b="0" dirty="0"/>
          </a:p>
          <a:p>
            <a:r>
              <a:rPr lang="en-CA" b="0" dirty="0"/>
              <a:t>Sometimes individual EPHPs figure out how to approach different situations through their own experience. Then with staff transition, when they move on and new staff come in, there is no opportunity to share that knowledge, so the new person starts from scratch and has to learn it themselves instead of benefitting from what their predecessor figured out. </a:t>
            </a:r>
            <a:endParaRPr lang="en-US" b="0" dirty="0"/>
          </a:p>
          <a:p>
            <a:endParaRPr lang="en-US" b="0" baseline="0" dirty="0"/>
          </a:p>
          <a:p>
            <a:r>
              <a:rPr lang="en-US" b="0" baseline="0" dirty="0"/>
              <a:t>Prescriptive policies on how to implement certain regulatory actions and lack of management support to do things differently make it difficult for EPHPs to take context and individual factors into account. </a:t>
            </a:r>
          </a:p>
          <a:p>
            <a:endParaRPr lang="en-US" b="0" baseline="0" dirty="0"/>
          </a:p>
          <a:p>
            <a:r>
              <a:rPr lang="en-US" b="0" baseline="0" dirty="0"/>
              <a:t>Where environmental health is situated into public health overall can be fragmented, making it difficult for staff to collaborate across departments.</a:t>
            </a:r>
          </a:p>
        </p:txBody>
      </p:sp>
      <p:sp>
        <p:nvSpPr>
          <p:cNvPr id="4" name="Slide Number Placeholder 3"/>
          <p:cNvSpPr>
            <a:spLocks noGrp="1"/>
          </p:cNvSpPr>
          <p:nvPr>
            <p:ph type="sldNum" sz="quarter" idx="10"/>
          </p:nvPr>
        </p:nvSpPr>
        <p:spPr/>
        <p:txBody>
          <a:bodyPr/>
          <a:lstStyle/>
          <a:p>
            <a:fld id="{871C124E-7A45-48CF-B724-CD9812C6719F}" type="slidenum">
              <a:rPr lang="en-CA" smtClean="0">
                <a:solidFill>
                  <a:prstClr val="black"/>
                </a:solidFill>
              </a:rPr>
              <a:pPr/>
              <a:t>20</a:t>
            </a:fld>
            <a:endParaRPr lang="en-CA">
              <a:solidFill>
                <a:prstClr val="black"/>
              </a:solidFill>
            </a:endParaRPr>
          </a:p>
        </p:txBody>
      </p:sp>
    </p:spTree>
    <p:extLst>
      <p:ext uri="{BB962C8B-B14F-4D97-AF65-F5344CB8AC3E}">
        <p14:creationId xmlns:p14="http://schemas.microsoft.com/office/powerpoint/2010/main" val="5263920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None/>
            </a:pPr>
            <a:r>
              <a:rPr lang="en-US" dirty="0"/>
              <a:t>This short document distills down various facilitators and barriers to integrating equity into EPH practice. </a:t>
            </a:r>
          </a:p>
          <a:p>
            <a:pPr>
              <a:buFont typeface="Arial"/>
              <a:buNone/>
            </a:pPr>
            <a:r>
              <a:rPr lang="en-US" dirty="0"/>
              <a:t>It is designed for</a:t>
            </a:r>
            <a:r>
              <a:rPr lang="en-US" baseline="0" dirty="0"/>
              <a:t> managers and directors to get started thinking about these issues and provide ideas for how to start taking action. </a:t>
            </a:r>
          </a:p>
          <a:p>
            <a:pPr>
              <a:buFont typeface="Arial"/>
              <a:buNone/>
            </a:pPr>
            <a:r>
              <a:rPr lang="en-US" baseline="0" dirty="0"/>
              <a:t>Short and to the point. </a:t>
            </a:r>
            <a:endParaRPr lang="en-US" dirty="0"/>
          </a:p>
        </p:txBody>
      </p:sp>
      <p:sp>
        <p:nvSpPr>
          <p:cNvPr id="4" name="Slide Number Placeholder 3"/>
          <p:cNvSpPr>
            <a:spLocks noGrp="1"/>
          </p:cNvSpPr>
          <p:nvPr>
            <p:ph type="sldNum" sz="quarter" idx="10"/>
          </p:nvPr>
        </p:nvSpPr>
        <p:spPr/>
        <p:txBody>
          <a:bodyPr/>
          <a:lstStyle/>
          <a:p>
            <a:fld id="{B0312218-B397-4FDF-89AD-6FD0ACB92EF5}" type="slidenum">
              <a:rPr lang="en-CA" smtClean="0">
                <a:solidFill>
                  <a:prstClr val="black"/>
                </a:solidFill>
              </a:rPr>
              <a:pPr/>
              <a:t>21</a:t>
            </a:fld>
            <a:endParaRPr lang="en-CA">
              <a:solidFill>
                <a:prstClr val="black"/>
              </a:solidFill>
            </a:endParaRPr>
          </a:p>
        </p:txBody>
      </p:sp>
    </p:spTree>
    <p:extLst>
      <p:ext uri="{BB962C8B-B14F-4D97-AF65-F5344CB8AC3E}">
        <p14:creationId xmlns:p14="http://schemas.microsoft.com/office/powerpoint/2010/main" val="7227713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6-minute video from BCCDC </a:t>
            </a:r>
            <a:r>
              <a:rPr lang="en-CA" sz="1200" kern="1200" dirty="0">
                <a:solidFill>
                  <a:schemeClr val="tx1"/>
                </a:solidFill>
                <a:effectLst/>
                <a:latin typeface="+mn-lt"/>
                <a:ea typeface="+mn-ea"/>
                <a:cs typeface="+mn-cs"/>
              </a:rPr>
              <a:t>identifies organizational facilitators and barriers to show how health authorities can integrate health equity lens to environmental health. </a:t>
            </a:r>
          </a:p>
          <a:p>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https://www.youtube.com/watch?time_continue=1&amp;v=ZIHEZ5wUs2g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027EC4-C7DE-4D46-ABC8-6C4D875235C1}"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98333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Another BCCDC report called “</a:t>
            </a:r>
            <a:r>
              <a:rPr lang="en-CA" dirty="0"/>
              <a:t>Environmental scan of policy levers for equity-integrated environmental public health practice in BC”</a:t>
            </a:r>
            <a:r>
              <a:rPr lang="en-US" dirty="0"/>
              <a:t> examines how to use </a:t>
            </a:r>
            <a:r>
              <a:rPr lang="en-US" u="sng" dirty="0"/>
              <a:t>existing </a:t>
            </a:r>
            <a:r>
              <a:rPr lang="en-US" dirty="0"/>
              <a:t>legislation, policy, and frameworks/strategic plans to integrate an equity lens in practice.</a:t>
            </a:r>
          </a:p>
          <a:p>
            <a:pPr defTabSz="931774">
              <a:defRPr/>
            </a:pPr>
            <a:r>
              <a:rPr lang="en-US" b="0" dirty="0"/>
              <a:t>Use policy to clarify and work with mandate issues. You can find a way – there are examples from across Canada in the report. </a:t>
            </a:r>
            <a:endParaRPr lang="en-CA" b="0" dirty="0"/>
          </a:p>
          <a:p>
            <a:endParaRPr lang="en-CA" dirty="0"/>
          </a:p>
        </p:txBody>
      </p:sp>
      <p:sp>
        <p:nvSpPr>
          <p:cNvPr id="4" name="Slide Number Placeholder 3"/>
          <p:cNvSpPr>
            <a:spLocks noGrp="1"/>
          </p:cNvSpPr>
          <p:nvPr>
            <p:ph type="sldNum" sz="quarter" idx="10"/>
          </p:nvPr>
        </p:nvSpPr>
        <p:spPr/>
        <p:txBody>
          <a:bodyPr/>
          <a:lstStyle/>
          <a:p>
            <a:fld id="{871C124E-7A45-48CF-B724-CD9812C6719F}" type="slidenum">
              <a:rPr lang="en-CA" smtClean="0">
                <a:solidFill>
                  <a:prstClr val="black"/>
                </a:solidFill>
              </a:rPr>
              <a:pPr/>
              <a:t>23</a:t>
            </a:fld>
            <a:endParaRPr lang="en-CA">
              <a:solidFill>
                <a:prstClr val="black"/>
              </a:solidFill>
            </a:endParaRPr>
          </a:p>
        </p:txBody>
      </p:sp>
    </p:spTree>
    <p:extLst>
      <p:ext uri="{BB962C8B-B14F-4D97-AF65-F5344CB8AC3E}">
        <p14:creationId xmlns:p14="http://schemas.microsoft.com/office/powerpoint/2010/main" val="30749709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None/>
            </a:pPr>
            <a:r>
              <a:rPr lang="en-US" dirty="0"/>
              <a:t>This short document is a summary of</a:t>
            </a:r>
            <a:r>
              <a:rPr lang="en-US" baseline="0" dirty="0"/>
              <a:t> the</a:t>
            </a:r>
            <a:r>
              <a:rPr lang="en-US" b="0" baseline="0" dirty="0"/>
              <a:t> policy levers report – aimed at managers, directors, etc.</a:t>
            </a:r>
          </a:p>
          <a:p>
            <a:pPr>
              <a:buFont typeface="Arial"/>
              <a:buNone/>
            </a:pPr>
            <a:r>
              <a:rPr lang="en-US" b="0" dirty="0"/>
              <a:t>Addresses some of the concerns about</a:t>
            </a:r>
            <a:r>
              <a:rPr lang="en-US" b="0" baseline="0" dirty="0"/>
              <a:t> restrictive mandate and how “soft” skills of HE fit into a regulatory profession. </a:t>
            </a:r>
          </a:p>
          <a:p>
            <a:pPr>
              <a:buFont typeface="Arial"/>
              <a:buNone/>
            </a:pPr>
            <a:r>
              <a:rPr lang="en-US" b="0" baseline="0" dirty="0"/>
              <a:t>Balance inspection requirements with health promotion efforts.</a:t>
            </a:r>
            <a:endParaRPr lang="en-US" b="0" dirty="0"/>
          </a:p>
        </p:txBody>
      </p:sp>
      <p:sp>
        <p:nvSpPr>
          <p:cNvPr id="4" name="Slide Number Placeholder 3"/>
          <p:cNvSpPr>
            <a:spLocks noGrp="1"/>
          </p:cNvSpPr>
          <p:nvPr>
            <p:ph type="sldNum" sz="quarter" idx="10"/>
          </p:nvPr>
        </p:nvSpPr>
        <p:spPr/>
        <p:txBody>
          <a:bodyPr/>
          <a:lstStyle/>
          <a:p>
            <a:fld id="{B0312218-B397-4FDF-89AD-6FD0ACB92EF5}" type="slidenum">
              <a:rPr lang="en-CA" smtClean="0">
                <a:solidFill>
                  <a:prstClr val="black"/>
                </a:solidFill>
              </a:rPr>
              <a:pPr/>
              <a:t>24</a:t>
            </a:fld>
            <a:endParaRPr lang="en-CA">
              <a:solidFill>
                <a:prstClr val="black"/>
              </a:solidFill>
            </a:endParaRPr>
          </a:p>
        </p:txBody>
      </p:sp>
    </p:spTree>
    <p:extLst>
      <p:ext uri="{BB962C8B-B14F-4D97-AF65-F5344CB8AC3E}">
        <p14:creationId xmlns:p14="http://schemas.microsoft.com/office/powerpoint/2010/main" val="5056792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Use this discussion guide in team</a:t>
            </a:r>
            <a:r>
              <a:rPr lang="en-US" baseline="0" dirty="0"/>
              <a:t> meetings, retreats and group planning, etc. Could also be used individually. </a:t>
            </a:r>
          </a:p>
          <a:p>
            <a:pPr>
              <a:buFont typeface="Arial"/>
              <a:buChar char="•"/>
            </a:pPr>
            <a:r>
              <a:rPr lang="en-US" dirty="0"/>
              <a:t>Short case study examples.</a:t>
            </a:r>
          </a:p>
          <a:p>
            <a:pPr>
              <a:buFont typeface="Arial"/>
              <a:buChar char="•"/>
            </a:pPr>
            <a:r>
              <a:rPr lang="en-US" dirty="0"/>
              <a:t>Highlights the critical success</a:t>
            </a:r>
            <a:r>
              <a:rPr lang="en-US" baseline="0" dirty="0"/>
              <a:t> factors that applied.</a:t>
            </a:r>
          </a:p>
          <a:p>
            <a:pPr>
              <a:buFont typeface="Arial"/>
              <a:buChar char="•"/>
            </a:pPr>
            <a:r>
              <a:rPr lang="en-US" baseline="0" dirty="0"/>
              <a:t>3 discussion questions to apply to issues in own context. </a:t>
            </a:r>
          </a:p>
          <a:p>
            <a:pPr>
              <a:buFont typeface="Arial"/>
              <a:buChar char="•"/>
            </a:pPr>
            <a:endParaRPr lang="en-US" baseline="0" dirty="0"/>
          </a:p>
          <a:p>
            <a:pPr>
              <a:buFont typeface="Arial"/>
              <a:buNone/>
            </a:pPr>
            <a:r>
              <a:rPr lang="en-US" baseline="0" dirty="0"/>
              <a:t>http://www.bccdc.ca/resource-gallery/Documents/Educational%20Materials/EH/Equity%20in%20EPH%20success%20factors%20discussion%20guide.pdf</a:t>
            </a:r>
          </a:p>
        </p:txBody>
      </p:sp>
      <p:sp>
        <p:nvSpPr>
          <p:cNvPr id="4" name="Slide Number Placeholder 3"/>
          <p:cNvSpPr>
            <a:spLocks noGrp="1"/>
          </p:cNvSpPr>
          <p:nvPr>
            <p:ph type="sldNum" sz="quarter" idx="10"/>
          </p:nvPr>
        </p:nvSpPr>
        <p:spPr/>
        <p:txBody>
          <a:bodyPr/>
          <a:lstStyle/>
          <a:p>
            <a:fld id="{B0312218-B397-4FDF-89AD-6FD0ACB92EF5}" type="slidenum">
              <a:rPr lang="en-CA" smtClean="0">
                <a:solidFill>
                  <a:prstClr val="black"/>
                </a:solidFill>
              </a:rPr>
              <a:pPr/>
              <a:t>25</a:t>
            </a:fld>
            <a:endParaRPr lang="en-CA">
              <a:solidFill>
                <a:prstClr val="black"/>
              </a:solidFill>
            </a:endParaRPr>
          </a:p>
        </p:txBody>
      </p:sp>
    </p:spTree>
    <p:extLst>
      <p:ext uri="{BB962C8B-B14F-4D97-AF65-F5344CB8AC3E}">
        <p14:creationId xmlns:p14="http://schemas.microsoft.com/office/powerpoint/2010/main" val="6498857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None/>
            </a:pPr>
            <a:r>
              <a:rPr lang="en-US" dirty="0"/>
              <a:t>Presents some bigger picture concepts</a:t>
            </a:r>
            <a:r>
              <a:rPr lang="en-US" baseline="0" dirty="0"/>
              <a:t> that might be useful for strategic planning.</a:t>
            </a:r>
          </a:p>
          <a:p>
            <a:pPr>
              <a:buFont typeface="Arial"/>
              <a:buNone/>
            </a:pPr>
            <a:r>
              <a:rPr lang="en-US" baseline="0" dirty="0"/>
              <a:t>Brings in some more concrete tools and suggests which areas of practice they might fit. </a:t>
            </a:r>
          </a:p>
          <a:p>
            <a:pPr>
              <a:buFont typeface="Arial"/>
              <a:buNone/>
            </a:pPr>
            <a:endParaRPr lang="en-US" baseline="0" dirty="0"/>
          </a:p>
          <a:p>
            <a:pPr>
              <a:buFont typeface="Arial"/>
              <a:buNone/>
            </a:pPr>
            <a:r>
              <a:rPr lang="en-US" baseline="0" dirty="0"/>
              <a:t>HIA – to identify and predict unintended consequences</a:t>
            </a:r>
          </a:p>
          <a:p>
            <a:pPr>
              <a:buFont typeface="Arial"/>
              <a:buNone/>
            </a:pPr>
            <a:r>
              <a:rPr lang="en-US" baseline="0" dirty="0"/>
              <a:t>GIS – data to identify inequities and vulnerable populations</a:t>
            </a:r>
          </a:p>
          <a:p>
            <a:pPr>
              <a:buFont typeface="Arial"/>
              <a:buNone/>
            </a:pPr>
            <a:r>
              <a:rPr lang="en-US" baseline="0" dirty="0"/>
              <a:t>Community participation – find out the real issues, barriers, and service needs</a:t>
            </a:r>
          </a:p>
          <a:p>
            <a:pPr>
              <a:buFont typeface="Arial"/>
              <a:buNone/>
            </a:pPr>
            <a:r>
              <a:rPr lang="en-US" baseline="0" dirty="0"/>
              <a:t>Champions – Make things happen in organizations</a:t>
            </a:r>
          </a:p>
          <a:p>
            <a:pPr>
              <a:buFont typeface="Arial"/>
              <a:buNone/>
            </a:pPr>
            <a:endParaRPr lang="en-US" baseline="0" dirty="0"/>
          </a:p>
          <a:p>
            <a:pPr>
              <a:buFont typeface="Arial"/>
              <a:buNone/>
            </a:pPr>
            <a:endParaRPr lang="en-US" dirty="0"/>
          </a:p>
        </p:txBody>
      </p:sp>
      <p:sp>
        <p:nvSpPr>
          <p:cNvPr id="4" name="Slide Number Placeholder 3"/>
          <p:cNvSpPr>
            <a:spLocks noGrp="1"/>
          </p:cNvSpPr>
          <p:nvPr>
            <p:ph type="sldNum" sz="quarter" idx="10"/>
          </p:nvPr>
        </p:nvSpPr>
        <p:spPr/>
        <p:txBody>
          <a:bodyPr/>
          <a:lstStyle/>
          <a:p>
            <a:fld id="{B0312218-B397-4FDF-89AD-6FD0ACB92EF5}" type="slidenum">
              <a:rPr lang="en-CA" smtClean="0">
                <a:solidFill>
                  <a:prstClr val="black"/>
                </a:solidFill>
              </a:rPr>
              <a:pPr/>
              <a:t>26</a:t>
            </a:fld>
            <a:endParaRPr lang="en-CA">
              <a:solidFill>
                <a:prstClr val="black"/>
              </a:solidFill>
            </a:endParaRPr>
          </a:p>
        </p:txBody>
      </p:sp>
    </p:spTree>
    <p:extLst>
      <p:ext uri="{BB962C8B-B14F-4D97-AF65-F5344CB8AC3E}">
        <p14:creationId xmlns:p14="http://schemas.microsoft.com/office/powerpoint/2010/main" val="18751439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Given mandates and workload, it is important to point out that using an equity lens</a:t>
            </a:r>
            <a:r>
              <a:rPr lang="en-CA" baseline="0" dirty="0"/>
              <a:t> is not about giving up inspection and enforcement </a:t>
            </a:r>
            <a:r>
              <a:rPr lang="en-CA" i="1" baseline="0" dirty="0"/>
              <a:t>OR</a:t>
            </a:r>
            <a:r>
              <a:rPr lang="en-CA" baseline="0" dirty="0"/>
              <a:t> adding yet another thing to EPHPs’ busy schedules. </a:t>
            </a:r>
          </a:p>
          <a:p>
            <a:r>
              <a:rPr lang="en-CA" baseline="0" dirty="0"/>
              <a:t>There are ways to build it in to what you already do. </a:t>
            </a:r>
          </a:p>
          <a:p>
            <a:r>
              <a:rPr lang="en-CA" baseline="0" dirty="0"/>
              <a:t>In theory, real action to address inequities in the SDH will decrease the inspection/enforcement load because it is a preventive model. It should make things easier for folks who are having difficulty, decreasing the time EPHPs spend re-educating people or dealing with repeat or highly complex calls. </a:t>
            </a:r>
          </a:p>
          <a:p>
            <a:r>
              <a:rPr lang="en-CA" baseline="0" dirty="0"/>
              <a:t>Over time, this can be tracked and evaluated.</a:t>
            </a:r>
            <a:endParaRPr lang="en-CA" dirty="0"/>
          </a:p>
        </p:txBody>
      </p:sp>
      <p:sp>
        <p:nvSpPr>
          <p:cNvPr id="4" name="Slide Number Placeholder 3"/>
          <p:cNvSpPr>
            <a:spLocks noGrp="1"/>
          </p:cNvSpPr>
          <p:nvPr>
            <p:ph type="sldNum" sz="quarter" idx="10"/>
          </p:nvPr>
        </p:nvSpPr>
        <p:spPr/>
        <p:txBody>
          <a:bodyPr/>
          <a:lstStyle/>
          <a:p>
            <a:fld id="{CD027EC4-C7DE-4D46-ABC8-6C4D875235C1}" type="slidenum">
              <a:rPr lang="en-CA" smtClean="0"/>
              <a:t>27</a:t>
            </a:fld>
            <a:endParaRPr lang="en-CA"/>
          </a:p>
        </p:txBody>
      </p:sp>
    </p:spTree>
    <p:extLst>
      <p:ext uri="{BB962C8B-B14F-4D97-AF65-F5344CB8AC3E}">
        <p14:creationId xmlns:p14="http://schemas.microsoft.com/office/powerpoint/2010/main" val="14249226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slide suggests how to proceed from here with incorporating health equity and the SDH into EPH practice. </a:t>
            </a:r>
          </a:p>
          <a:p>
            <a:r>
              <a:rPr lang="en-CA" b="0" dirty="0"/>
              <a:t>This partly involves skill-building and training for EPHPs, but changes are needed at the </a:t>
            </a:r>
            <a:r>
              <a:rPr lang="en-US" b="0" baseline="0" dirty="0"/>
              <a:t>management, public health organization (e.g., health authority, health unit, public health department), and government levels to facilitate EPHP action.</a:t>
            </a:r>
            <a:r>
              <a:rPr lang="en-US" b="1" baseline="0" dirty="0"/>
              <a:t> </a:t>
            </a:r>
          </a:p>
          <a:p>
            <a:endParaRPr lang="en-US" baseline="0" dirty="0"/>
          </a:p>
          <a:p>
            <a:r>
              <a:rPr lang="en-US" baseline="0" dirty="0"/>
              <a:t>EPHPs use a </a:t>
            </a:r>
            <a:r>
              <a:rPr lang="en-US" b="1" baseline="0" dirty="0"/>
              <a:t>lot of ad hoc strategies </a:t>
            </a:r>
            <a:r>
              <a:rPr lang="en-US" baseline="0" dirty="0"/>
              <a:t>– explaining things by demonstration instead of just verbally to get past language barriers.</a:t>
            </a:r>
          </a:p>
          <a:p>
            <a:pPr marL="171450" indent="-171450">
              <a:buFont typeface="Arial" panose="020B0604020202020204" pitchFamily="34" charset="0"/>
              <a:buChar char="•"/>
            </a:pPr>
            <a:r>
              <a:rPr lang="en-US" baseline="0" dirty="0"/>
              <a:t>In focus groups, they talked about the need for translation services and multilingual resources.  One of the ad hoc things they reported using here was drawing on a teenager or other friend or family member to translate the health protection information into the language that the parents (who were the operators) would understand.  </a:t>
            </a:r>
          </a:p>
          <a:p>
            <a:r>
              <a:rPr lang="en-US" b="0" baseline="0" dirty="0"/>
              <a:t>EPHPs have reported </a:t>
            </a:r>
            <a:r>
              <a:rPr lang="en-US" b="1" baseline="0" dirty="0"/>
              <a:t>leaning on each other a lot</a:t>
            </a:r>
            <a:r>
              <a:rPr lang="en-US" baseline="0" dirty="0"/>
              <a:t>. </a:t>
            </a:r>
          </a:p>
          <a:p>
            <a:pPr marL="171450" indent="-171450">
              <a:buFont typeface="Arial" panose="020B0604020202020204" pitchFamily="34" charset="0"/>
              <a:buChar char="•"/>
            </a:pPr>
            <a:r>
              <a:rPr lang="en-US" baseline="0" dirty="0"/>
              <a:t>They do not have access to other practitioners for collaboration .</a:t>
            </a:r>
          </a:p>
          <a:p>
            <a:pPr marL="171450" indent="-171450">
              <a:buFont typeface="Arial" panose="020B0604020202020204" pitchFamily="34" charset="0"/>
              <a:buChar char="•"/>
            </a:pPr>
            <a:r>
              <a:rPr lang="en-US" baseline="0" dirty="0"/>
              <a:t>Formal structures to encourage and support intersectoral collaboration would help address some underlying equity-related issues. </a:t>
            </a:r>
          </a:p>
          <a:p>
            <a:endParaRPr lang="en-US" baseline="0" dirty="0"/>
          </a:p>
          <a:p>
            <a:r>
              <a:rPr lang="en-US" b="1" baseline="0" dirty="0"/>
              <a:t>Guidance on discretion </a:t>
            </a:r>
            <a:r>
              <a:rPr lang="en-US" baseline="0" dirty="0"/>
              <a:t>would help them feel they had authority to be flexible and make judgements, so they can respond to the situation based on the context of other things happening that might be having an impact, like personal poverty of the operators preventing their business’ ability to meet regulations.</a:t>
            </a:r>
          </a:p>
          <a:p>
            <a:endParaRPr lang="en-US" baseline="0" dirty="0"/>
          </a:p>
          <a:p>
            <a:r>
              <a:rPr lang="en-US" baseline="0" dirty="0"/>
              <a:t>EPHPs will benefit from </a:t>
            </a:r>
            <a:r>
              <a:rPr lang="en-US" b="1" baseline="0" dirty="0"/>
              <a:t>specific training and education on how SDH and health equity impact health</a:t>
            </a:r>
            <a:r>
              <a:rPr lang="en-US" baseline="0" dirty="0"/>
              <a:t>.  Risk communication and risk-based inspection training was suggested as helping them know how to explain the importance of meeting the regulations as they impact the operator’s personal well being as well.  </a:t>
            </a:r>
            <a:endParaRPr lang="en-CA" dirty="0"/>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See </a:t>
            </a:r>
            <a:r>
              <a:rPr lang="en-CA" dirty="0">
                <a:hlinkClick r:id="rId3"/>
              </a:rPr>
              <a:t>http://www.ncceh.ca/content/creating-space-enabling-organizational-capacity-action-health-equity</a:t>
            </a:r>
            <a:r>
              <a:rPr lang="en-CA" dirty="0"/>
              <a:t>  for more information.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C124E-7A45-48CF-B724-CD9812C6719F}"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67558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Use this slide for a collective exercise that gets people out of their seats. </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Participants independently review short scenarios posted around the room. Scenarios are designed to illustrate the kinds of health equity issues that arise in environmental public health, as well as to encourage self-reflection and provoke new ways of thinking about these issues.</a:t>
            </a:r>
            <a:endParaRPr lang="en-CA"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Participants will be asked to walk around the room and read the scenarios.  They are presented as </a:t>
            </a:r>
            <a:r>
              <a:rPr lang="en-CA" sz="1200" i="1" kern="1200" dirty="0">
                <a:solidFill>
                  <a:schemeClr val="tx1"/>
                </a:solidFill>
                <a:effectLst/>
                <a:latin typeface="+mn-lt"/>
                <a:ea typeface="+mn-ea"/>
                <a:cs typeface="+mn-cs"/>
              </a:rPr>
              <a:t>examples of how EPH and health equity have come together to give a sense of some of what we have learned about promising practices and ways that EPH staff can be involved with the social determinants of health and health equity.</a:t>
            </a:r>
          </a:p>
          <a:p>
            <a:r>
              <a:rPr lang="en-US" sz="1200" i="1" kern="1200" dirty="0">
                <a:solidFill>
                  <a:schemeClr val="tx1"/>
                </a:solidFill>
                <a:effectLst/>
                <a:latin typeface="+mn-lt"/>
                <a:ea typeface="+mn-ea"/>
                <a:cs typeface="+mn-cs"/>
              </a:rPr>
              <a:t>Consider these scenarios and your own individual reflections as you enter the rest of the session.</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NOTE: </a:t>
            </a:r>
          </a:p>
          <a:p>
            <a:r>
              <a:rPr lang="en-US" sz="1200" i="1" kern="1200" dirty="0">
                <a:solidFill>
                  <a:schemeClr val="tx1"/>
                </a:solidFill>
                <a:effectLst/>
                <a:latin typeface="+mn-lt"/>
                <a:ea typeface="+mn-ea"/>
                <a:cs typeface="+mn-cs"/>
              </a:rPr>
              <a:t>Scenarios are available in the Ready-Made Session folder where you downloaded this PPT presentation.</a:t>
            </a:r>
          </a:p>
          <a:p>
            <a:r>
              <a:rPr lang="en-US" sz="1200" i="1" kern="1200" dirty="0">
                <a:solidFill>
                  <a:schemeClr val="tx1"/>
                </a:solidFill>
                <a:effectLst/>
                <a:latin typeface="+mn-lt"/>
                <a:ea typeface="+mn-ea"/>
                <a:cs typeface="+mn-cs"/>
              </a:rPr>
              <a:t>This exercise is an optional component in the Introduction to Health Equity session, so participants may have already seen these scenarios. If participants have already done this exercise, consider one of these options instead: </a:t>
            </a:r>
          </a:p>
          <a:p>
            <a:pPr marL="228600" indent="-228600">
              <a:buAutoNum type="arabicParenBoth"/>
            </a:pPr>
            <a:r>
              <a:rPr lang="en-US" sz="1200" i="1" kern="1200" dirty="0">
                <a:solidFill>
                  <a:schemeClr val="tx1"/>
                </a:solidFill>
                <a:effectLst/>
                <a:latin typeface="+mn-lt"/>
                <a:ea typeface="+mn-ea"/>
                <a:cs typeface="+mn-cs"/>
              </a:rPr>
              <a:t>Post or share print-outs of the scenarios for a brief review and provide a few minutes to reflect on the questions on the next slide.</a:t>
            </a:r>
          </a:p>
          <a:p>
            <a:pPr marL="228600" indent="-228600">
              <a:buAutoNum type="arabicParenBoth"/>
            </a:pPr>
            <a:r>
              <a:rPr lang="en-US" sz="1200" i="1" kern="1200" dirty="0">
                <a:solidFill>
                  <a:schemeClr val="tx1"/>
                </a:solidFill>
                <a:effectLst/>
                <a:latin typeface="+mn-lt"/>
                <a:ea typeface="+mn-ea"/>
                <a:cs typeface="+mn-cs"/>
              </a:rPr>
              <a:t>Omit this exercise and provide a few minutes for participants to reflect on how health equity has been or could be addressed within their program or health authority. Invite them to think of where they might already be impacting health equity and how they could leverage those efforts to be a little more impactful. </a:t>
            </a:r>
            <a:endParaRPr lang="en-CA" i="1" dirty="0"/>
          </a:p>
        </p:txBody>
      </p:sp>
      <p:sp>
        <p:nvSpPr>
          <p:cNvPr id="4" name="Slide Number Placeholder 3"/>
          <p:cNvSpPr>
            <a:spLocks noGrp="1"/>
          </p:cNvSpPr>
          <p:nvPr>
            <p:ph type="sldNum" sz="quarter" idx="10"/>
          </p:nvPr>
        </p:nvSpPr>
        <p:spPr/>
        <p:txBody>
          <a:bodyPr/>
          <a:lstStyle/>
          <a:p>
            <a:fld id="{CD027EC4-C7DE-4D46-ABC8-6C4D875235C1}" type="slidenum">
              <a:rPr lang="en-CA" smtClean="0"/>
              <a:t>29</a:t>
            </a:fld>
            <a:endParaRPr lang="en-CA"/>
          </a:p>
        </p:txBody>
      </p:sp>
    </p:spTree>
    <p:extLst>
      <p:ext uri="{BB962C8B-B14F-4D97-AF65-F5344CB8AC3E}">
        <p14:creationId xmlns:p14="http://schemas.microsoft.com/office/powerpoint/2010/main" val="3588765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5613" y="862013"/>
            <a:ext cx="3103562" cy="2327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E79C51-FBBF-EA4A-B795-8DF396BD125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839629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i="1" dirty="0"/>
              <a:t>Use this slide to guide group discussion about the health equity scenario exercise (walkabout or small group discussion format).</a:t>
            </a:r>
          </a:p>
        </p:txBody>
      </p:sp>
      <p:sp>
        <p:nvSpPr>
          <p:cNvPr id="4" name="Slide Number Placeholder 3"/>
          <p:cNvSpPr>
            <a:spLocks noGrp="1"/>
          </p:cNvSpPr>
          <p:nvPr>
            <p:ph type="sldNum" sz="quarter" idx="10"/>
          </p:nvPr>
        </p:nvSpPr>
        <p:spPr/>
        <p:txBody>
          <a:bodyPr/>
          <a:lstStyle/>
          <a:p>
            <a:fld id="{CD027EC4-C7DE-4D46-ABC8-6C4D875235C1}" type="slidenum">
              <a:rPr lang="en-CA" smtClean="0"/>
              <a:t>30</a:t>
            </a:fld>
            <a:endParaRPr lang="en-CA"/>
          </a:p>
        </p:txBody>
      </p:sp>
    </p:spTree>
    <p:extLst>
      <p:ext uri="{BB962C8B-B14F-4D97-AF65-F5344CB8AC3E}">
        <p14:creationId xmlns:p14="http://schemas.microsoft.com/office/powerpoint/2010/main" val="5002613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Don’t get caught up in what is feasible. At this stage we just</a:t>
            </a:r>
            <a:r>
              <a:rPr lang="en-US" baseline="0" dirty="0"/>
              <a:t> want to generate ideas and suggestions for how to do things. </a:t>
            </a:r>
          </a:p>
          <a:p>
            <a:r>
              <a:rPr lang="en-US" baseline="0" dirty="0"/>
              <a:t>No need to get bogged down in what might work or not at this. </a:t>
            </a:r>
            <a:endParaRPr lang="en-US" dirty="0"/>
          </a:p>
        </p:txBody>
      </p:sp>
      <p:sp>
        <p:nvSpPr>
          <p:cNvPr id="4" name="Slide Number Placeholder 3"/>
          <p:cNvSpPr>
            <a:spLocks noGrp="1"/>
          </p:cNvSpPr>
          <p:nvPr>
            <p:ph type="sldNum" sz="quarter" idx="10"/>
          </p:nvPr>
        </p:nvSpPr>
        <p:spPr/>
        <p:txBody>
          <a:bodyPr/>
          <a:lstStyle/>
          <a:p>
            <a:pPr>
              <a:defRPr/>
            </a:pPr>
            <a:fld id="{2D080072-B953-4895-88EB-289E2B795A99}" type="slidenum">
              <a:rPr lang="en-US" smtClean="0"/>
              <a:pPr>
                <a:defRPr/>
              </a:pPr>
              <a:t>33</a:t>
            </a:fld>
            <a:endParaRPr lang="en-US"/>
          </a:p>
        </p:txBody>
      </p:sp>
    </p:spTree>
    <p:extLst>
      <p:ext uri="{BB962C8B-B14F-4D97-AF65-F5344CB8AC3E}">
        <p14:creationId xmlns:p14="http://schemas.microsoft.com/office/powerpoint/2010/main" val="42704324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Each</a:t>
            </a:r>
            <a:r>
              <a:rPr lang="en-CA" baseline="0" dirty="0"/>
              <a:t> question is on two tables. We will discuss for 15 minutes, and then people will switch tables – go to a table with a different colour sheet. I will ask the table hosts to stay put and provide continuity into the next group’s discussion.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Change the questions to suit your needs.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342900" lvl="0" indent="-342900">
              <a:lnSpc>
                <a:spcPct val="115000"/>
              </a:lnSpc>
              <a:buFont typeface="+mj-lt"/>
              <a:buAutoNum type="arabicPeriod"/>
            </a:pPr>
            <a:r>
              <a:rPr lang="en-US" dirty="0">
                <a:solidFill>
                  <a:srgbClr val="262626"/>
                </a:solidFill>
                <a:effectLst/>
                <a:ea typeface="Calibri" panose="020F0502020204030204" pitchFamily="34" charset="0"/>
                <a:cs typeface="Calibri" panose="020F0502020204030204" pitchFamily="34" charset="0"/>
              </a:rPr>
              <a:t>What opportunities in your health region might be leveraged toward action on health equity and social determinants of health?</a:t>
            </a:r>
            <a:endParaRPr lang="en-CA" dirty="0">
              <a:solidFill>
                <a:srgbClr val="262626"/>
              </a:solidFill>
              <a:effectLst/>
            </a:endParaRPr>
          </a:p>
          <a:p>
            <a:pPr marL="800100" lvl="1" indent="-342900">
              <a:lnSpc>
                <a:spcPct val="115000"/>
              </a:lnSpc>
              <a:buFont typeface="Symbol" panose="05050102010706020507" pitchFamily="18" charset="2"/>
              <a:buChar char=""/>
            </a:pPr>
            <a:r>
              <a:rPr lang="en-US" dirty="0">
                <a:solidFill>
                  <a:srgbClr val="262626"/>
                </a:solidFill>
                <a:effectLst/>
                <a:ea typeface="Calibri" panose="020F0502020204030204" pitchFamily="34" charset="0"/>
                <a:cs typeface="Calibri" panose="020F0502020204030204" pitchFamily="34" charset="0"/>
              </a:rPr>
              <a:t>Are there other public health professionals are involved with the social determinants of health and health equity?</a:t>
            </a:r>
            <a:endParaRPr lang="en-CA" dirty="0">
              <a:effectLst/>
            </a:endParaRPr>
          </a:p>
          <a:p>
            <a:pPr marL="800100" lvl="1" indent="-342900">
              <a:lnSpc>
                <a:spcPct val="115000"/>
              </a:lnSpc>
              <a:buFont typeface="Symbol" panose="05050102010706020507" pitchFamily="18" charset="2"/>
              <a:buChar char=""/>
            </a:pPr>
            <a:r>
              <a:rPr lang="en-US" dirty="0">
                <a:solidFill>
                  <a:srgbClr val="262626"/>
                </a:solidFill>
                <a:effectLst/>
                <a:ea typeface="Calibri" panose="020F0502020204030204" pitchFamily="34" charset="0"/>
                <a:cs typeface="Calibri" panose="020F0502020204030204" pitchFamily="34" charset="0"/>
              </a:rPr>
              <a:t>Are there other professionals outside of public health that are involved with these issues?</a:t>
            </a:r>
            <a:endParaRPr lang="en-CA" dirty="0">
              <a:effectLst/>
            </a:endParaRPr>
          </a:p>
          <a:p>
            <a:pPr marL="800100" lvl="1" indent="-342900">
              <a:lnSpc>
                <a:spcPct val="115000"/>
              </a:lnSpc>
              <a:buFont typeface="Symbol" panose="05050102010706020507" pitchFamily="18" charset="2"/>
              <a:buChar char=""/>
            </a:pPr>
            <a:r>
              <a:rPr lang="en-US" dirty="0">
                <a:solidFill>
                  <a:srgbClr val="262626"/>
                </a:solidFill>
                <a:effectLst/>
                <a:ea typeface="Calibri" panose="020F0502020204030204" pitchFamily="34" charset="0"/>
                <a:cs typeface="Calibri" panose="020F0502020204030204" pitchFamily="34" charset="0"/>
              </a:rPr>
              <a:t>Are there any standards, policies, tools, or strategic plans that highlight the importance of health equity to the public health mandate? (e.g., equity protocols, public health standards, health equity impact assessment tools, healthy communities frameworks, etc.)</a:t>
            </a:r>
            <a:endParaRPr lang="en-CA" dirty="0">
              <a:effectLst/>
            </a:endParaRPr>
          </a:p>
          <a:p>
            <a:pPr marL="342900" lvl="0" indent="-342900">
              <a:lnSpc>
                <a:spcPct val="115000"/>
              </a:lnSpc>
              <a:buFont typeface="+mj-lt"/>
              <a:buAutoNum type="arabicPeriod"/>
            </a:pPr>
            <a:r>
              <a:rPr lang="en-US" dirty="0">
                <a:solidFill>
                  <a:srgbClr val="262626"/>
                </a:solidFill>
                <a:effectLst/>
                <a:ea typeface="Calibri" panose="020F0502020204030204" pitchFamily="34" charset="0"/>
                <a:cs typeface="Calibri" panose="020F0502020204030204" pitchFamily="34" charset="0"/>
              </a:rPr>
              <a:t>How might EPHPs be recognized for time spent working from a health equity &amp; social determinants of health perspective?</a:t>
            </a:r>
            <a:endParaRPr lang="en-CA" dirty="0">
              <a:solidFill>
                <a:srgbClr val="262626"/>
              </a:solidFill>
              <a:effectLst/>
            </a:endParaRPr>
          </a:p>
          <a:p>
            <a:pPr marL="800100" lvl="1" indent="-342900">
              <a:lnSpc>
                <a:spcPct val="115000"/>
              </a:lnSpc>
              <a:buFont typeface="Symbol" panose="05050102010706020507" pitchFamily="18" charset="2"/>
              <a:buChar char=""/>
            </a:pPr>
            <a:r>
              <a:rPr lang="en-US" dirty="0">
                <a:solidFill>
                  <a:srgbClr val="262626"/>
                </a:solidFill>
                <a:effectLst/>
                <a:ea typeface="Calibri" panose="020F0502020204030204" pitchFamily="34" charset="0"/>
                <a:cs typeface="Calibri" panose="020F0502020204030204" pitchFamily="34" charset="0"/>
              </a:rPr>
              <a:t>If an individual EPHP is interested in doing this work, how can they make it happen?</a:t>
            </a:r>
            <a:endParaRPr lang="en-CA" dirty="0">
              <a:effectLst/>
            </a:endParaRPr>
          </a:p>
          <a:p>
            <a:pPr marL="800100" lvl="1" indent="-342900">
              <a:lnSpc>
                <a:spcPct val="115000"/>
              </a:lnSpc>
              <a:buFont typeface="Symbol" panose="05050102010706020507" pitchFamily="18" charset="2"/>
              <a:buChar char=""/>
            </a:pPr>
            <a:r>
              <a:rPr lang="en-US" dirty="0">
                <a:solidFill>
                  <a:srgbClr val="262626"/>
                </a:solidFill>
                <a:effectLst/>
                <a:ea typeface="Calibri" panose="020F0502020204030204" pitchFamily="34" charset="0"/>
                <a:cs typeface="Calibri" panose="020F0502020204030204" pitchFamily="34" charset="0"/>
              </a:rPr>
              <a:t>Are there opportunities for EPHPs to be involved in organizational activities to support this? (e.g., performance appraisal, continuous quality improvement, program planning)</a:t>
            </a:r>
            <a:endParaRPr lang="en-CA" dirty="0">
              <a:effectLst/>
            </a:endParaRPr>
          </a:p>
          <a:p>
            <a:pPr marL="800100" lvl="1" indent="-342900">
              <a:lnSpc>
                <a:spcPct val="115000"/>
              </a:lnSpc>
              <a:buFont typeface="Symbol" panose="05050102010706020507" pitchFamily="18" charset="2"/>
              <a:buChar char=""/>
            </a:pPr>
            <a:r>
              <a:rPr lang="en-US" dirty="0">
                <a:solidFill>
                  <a:srgbClr val="262626"/>
                </a:solidFill>
                <a:effectLst/>
                <a:ea typeface="Calibri" panose="020F0502020204030204" pitchFamily="34" charset="0"/>
                <a:cs typeface="Calibri" panose="020F0502020204030204" pitchFamily="34" charset="0"/>
              </a:rPr>
              <a:t>Can individual efforts be shared/highlighted in staff meetings, internal newsletters, etc.?</a:t>
            </a:r>
            <a:endParaRPr lang="en-CA" dirty="0">
              <a:effectLst/>
            </a:endParaRPr>
          </a:p>
          <a:p>
            <a:pPr marL="342900" lvl="0" indent="-342900">
              <a:lnSpc>
                <a:spcPct val="115000"/>
              </a:lnSpc>
              <a:buFont typeface="+mj-lt"/>
              <a:buAutoNum type="arabicPeriod"/>
            </a:pPr>
            <a:r>
              <a:rPr lang="en-US" dirty="0">
                <a:solidFill>
                  <a:srgbClr val="262626"/>
                </a:solidFill>
                <a:effectLst/>
                <a:ea typeface="Calibri" panose="020F0502020204030204" pitchFamily="34" charset="0"/>
                <a:cs typeface="Calibri" panose="020F0502020204030204" pitchFamily="34" charset="0"/>
              </a:rPr>
              <a:t>What training would facilitate the application of an equity lens in practice and/or involvement with community coalitions?</a:t>
            </a:r>
            <a:endParaRPr lang="en-CA" dirty="0">
              <a:solidFill>
                <a:srgbClr val="262626"/>
              </a:solidFill>
              <a:effectLst/>
            </a:endParaRPr>
          </a:p>
          <a:p>
            <a:pPr marL="800100" lvl="1" indent="-342900">
              <a:lnSpc>
                <a:spcPct val="115000"/>
              </a:lnSpc>
              <a:buFont typeface="Symbol" panose="05050102010706020507" pitchFamily="18" charset="2"/>
              <a:buChar char=""/>
            </a:pPr>
            <a:r>
              <a:rPr lang="en-US" dirty="0">
                <a:solidFill>
                  <a:srgbClr val="262626"/>
                </a:solidFill>
                <a:effectLst/>
                <a:ea typeface="Calibri" panose="020F0502020204030204" pitchFamily="34" charset="0"/>
                <a:cs typeface="Calibri" panose="020F0502020204030204" pitchFamily="34" charset="0"/>
              </a:rPr>
              <a:t>Are there professional development opportunities being offered to other public health staff that would support EPHPs?</a:t>
            </a:r>
            <a:endParaRPr lang="en-CA" dirty="0">
              <a:effectLst/>
            </a:endParaRPr>
          </a:p>
          <a:p>
            <a:pPr marL="800100" lvl="1" indent="-342900">
              <a:lnSpc>
                <a:spcPct val="115000"/>
              </a:lnSpc>
              <a:buFont typeface="Symbol" panose="05050102010706020507" pitchFamily="18" charset="2"/>
              <a:buChar char=""/>
            </a:pPr>
            <a:r>
              <a:rPr lang="en-US" dirty="0">
                <a:solidFill>
                  <a:srgbClr val="262626"/>
                </a:solidFill>
                <a:effectLst/>
                <a:ea typeface="Calibri" panose="020F0502020204030204" pitchFamily="34" charset="0"/>
                <a:cs typeface="Calibri" panose="020F0502020204030204" pitchFamily="34" charset="0"/>
              </a:rPr>
              <a:t>Where can you look to learn more about the social determinants of health and health equity?</a:t>
            </a:r>
            <a:endParaRPr lang="en-CA" dirty="0">
              <a:effectLst/>
            </a:endParaRPr>
          </a:p>
          <a:p>
            <a:pPr marL="800100" lvl="1" indent="-342900">
              <a:lnSpc>
                <a:spcPct val="115000"/>
              </a:lnSpc>
              <a:buFont typeface="Symbol" panose="05050102010706020507" pitchFamily="18" charset="2"/>
              <a:buChar char=""/>
            </a:pPr>
            <a:r>
              <a:rPr lang="en-US" dirty="0">
                <a:solidFill>
                  <a:srgbClr val="262626"/>
                </a:solidFill>
                <a:effectLst/>
                <a:ea typeface="Calibri" panose="020F0502020204030204" pitchFamily="34" charset="0"/>
                <a:cs typeface="Calibri" panose="020F0502020204030204" pitchFamily="34" charset="0"/>
              </a:rPr>
              <a:t>Could health equity be introduced in staff meetings or training sessions?</a:t>
            </a:r>
            <a:endParaRPr lang="en-CA" dirty="0">
              <a:effectLst/>
            </a:endParaRPr>
          </a:p>
          <a:p>
            <a:pPr marL="800100" lvl="1" indent="-342900">
              <a:lnSpc>
                <a:spcPct val="115000"/>
              </a:lnSpc>
              <a:buFont typeface="Symbol" panose="05050102010706020507" pitchFamily="18" charset="2"/>
              <a:buChar char=""/>
            </a:pPr>
            <a:r>
              <a:rPr lang="en-US" dirty="0">
                <a:solidFill>
                  <a:srgbClr val="262626"/>
                </a:solidFill>
                <a:effectLst/>
                <a:ea typeface="Calibri" panose="020F0502020204030204" pitchFamily="34" charset="0"/>
                <a:cs typeface="Calibri" panose="020F0502020204030204" pitchFamily="34" charset="0"/>
              </a:rPr>
              <a:t>How might a role for EPHPs be more clearly stated?</a:t>
            </a:r>
            <a:endParaRPr lang="en-CA" dirty="0">
              <a:effectLst/>
            </a:endParaRPr>
          </a:p>
          <a:p>
            <a:pPr marL="342900" lvl="0" indent="-342900">
              <a:lnSpc>
                <a:spcPct val="115000"/>
              </a:lnSpc>
              <a:buFont typeface="+mj-lt"/>
              <a:buAutoNum type="arabicPeriod"/>
            </a:pPr>
            <a:r>
              <a:rPr lang="en-US" dirty="0">
                <a:solidFill>
                  <a:srgbClr val="262626"/>
                </a:solidFill>
                <a:effectLst/>
                <a:ea typeface="Calibri" panose="020F0502020204030204" pitchFamily="34" charset="0"/>
                <a:cs typeface="Calibri" panose="020F0502020204030204" pitchFamily="34" charset="0"/>
              </a:rPr>
              <a:t>How could health equity and the social determinants of health be worked into CIPHI competencies or Board of Certification requirements for environmental public health practice?</a:t>
            </a:r>
            <a:endParaRPr lang="en-CA" dirty="0">
              <a:solidFill>
                <a:srgbClr val="262626"/>
              </a:solidFill>
              <a:effectLst/>
            </a:endParaRPr>
          </a:p>
          <a:p>
            <a:pPr marL="800100" lvl="1" indent="-342900">
              <a:lnSpc>
                <a:spcPct val="115000"/>
              </a:lnSpc>
              <a:buFont typeface="Symbol" panose="05050102010706020507" pitchFamily="18" charset="2"/>
              <a:buChar char=""/>
            </a:pPr>
            <a:r>
              <a:rPr lang="en-US" dirty="0">
                <a:solidFill>
                  <a:srgbClr val="262626"/>
                </a:solidFill>
                <a:effectLst/>
                <a:ea typeface="Calibri" panose="020F0502020204030204" pitchFamily="34" charset="0"/>
                <a:cs typeface="Calibri" panose="020F0502020204030204" pitchFamily="34" charset="0"/>
              </a:rPr>
              <a:t>Are there opportunities to influence the education and training </a:t>
            </a:r>
            <a:r>
              <a:rPr lang="en-US">
                <a:solidFill>
                  <a:srgbClr val="262626"/>
                </a:solidFill>
                <a:effectLst/>
                <a:ea typeface="Calibri" panose="020F0502020204030204" pitchFamily="34" charset="0"/>
                <a:cs typeface="Calibri" panose="020F0502020204030204" pitchFamily="34" charset="0"/>
              </a:rPr>
              <a:t>of EPHPs</a:t>
            </a:r>
            <a:r>
              <a:rPr lang="en-US" dirty="0">
                <a:solidFill>
                  <a:srgbClr val="262626"/>
                </a:solidFill>
                <a:effectLst/>
                <a:ea typeface="Calibri" panose="020F0502020204030204" pitchFamily="34" charset="0"/>
                <a:cs typeface="Calibri" panose="020F0502020204030204" pitchFamily="34" charset="0"/>
              </a:rPr>
              <a:t>?</a:t>
            </a:r>
            <a:endParaRPr lang="en-CA" dirty="0">
              <a:effectLst/>
            </a:endParaRPr>
          </a:p>
          <a:p>
            <a:pPr marL="800100" lvl="1" indent="-342900">
              <a:lnSpc>
                <a:spcPct val="115000"/>
              </a:lnSpc>
              <a:buFont typeface="Symbol" panose="05050102010706020507" pitchFamily="18" charset="2"/>
              <a:buChar char=""/>
            </a:pPr>
            <a:r>
              <a:rPr lang="en-US" dirty="0">
                <a:solidFill>
                  <a:srgbClr val="262626"/>
                </a:solidFill>
                <a:effectLst/>
                <a:ea typeface="Calibri" panose="020F0502020204030204" pitchFamily="34" charset="0"/>
                <a:cs typeface="Calibri" panose="020F0502020204030204" pitchFamily="34" charset="0"/>
              </a:rPr>
              <a:t>Can social determinants of health be incorporated into student placements?</a:t>
            </a:r>
            <a:endParaRPr lang="en-CA" dirty="0">
              <a:effectLst/>
            </a:endParaRPr>
          </a:p>
          <a:p>
            <a:pPr marL="800100" lvl="1" indent="-342900">
              <a:lnSpc>
                <a:spcPct val="115000"/>
              </a:lnSpc>
              <a:buFont typeface="Symbol" panose="05050102010706020507" pitchFamily="18" charset="2"/>
              <a:buChar char=""/>
            </a:pPr>
            <a:r>
              <a:rPr lang="en-US" dirty="0">
                <a:solidFill>
                  <a:srgbClr val="262626"/>
                </a:solidFill>
                <a:effectLst/>
                <a:ea typeface="Calibri" panose="020F0502020204030204" pitchFamily="34" charset="0"/>
                <a:cs typeface="Calibri" panose="020F0502020204030204" pitchFamily="34" charset="0"/>
              </a:rPr>
              <a:t>How can training standards incorporate health equity so that institutions and educators are more likely to address these issues?</a:t>
            </a:r>
            <a:endParaRPr lang="en-CA" dirty="0">
              <a:effectLst/>
            </a:endParaRPr>
          </a:p>
          <a:p>
            <a:pPr marL="342900" lvl="0" indent="-342900">
              <a:lnSpc>
                <a:spcPct val="115000"/>
              </a:lnSpc>
              <a:buFont typeface="+mj-lt"/>
              <a:buAutoNum type="arabicPeriod"/>
            </a:pPr>
            <a:r>
              <a:rPr lang="en-US" dirty="0">
                <a:solidFill>
                  <a:srgbClr val="262626"/>
                </a:solidFill>
                <a:effectLst/>
                <a:ea typeface="Calibri" panose="020F0502020204030204" pitchFamily="34" charset="0"/>
                <a:cs typeface="Calibri" panose="020F0502020204030204" pitchFamily="34" charset="0"/>
              </a:rPr>
              <a:t>What kind of management support or regional/provincial policy would help implement an equity lens in environmental public health practice?</a:t>
            </a:r>
            <a:endParaRPr lang="en-CA" dirty="0">
              <a:solidFill>
                <a:srgbClr val="262626"/>
              </a:solidFill>
              <a:effectLst/>
            </a:endParaRPr>
          </a:p>
          <a:p>
            <a:pPr marL="800100" lvl="1" indent="-342900">
              <a:lnSpc>
                <a:spcPct val="115000"/>
              </a:lnSpc>
              <a:buFont typeface="Symbol" panose="05050102010706020507" pitchFamily="18" charset="2"/>
              <a:buChar char=""/>
            </a:pPr>
            <a:r>
              <a:rPr lang="en-US" dirty="0">
                <a:solidFill>
                  <a:srgbClr val="262626"/>
                </a:solidFill>
                <a:effectLst/>
                <a:ea typeface="Calibri" panose="020F0502020204030204" pitchFamily="34" charset="0"/>
                <a:cs typeface="Calibri" panose="020F0502020204030204" pitchFamily="34" charset="0"/>
              </a:rPr>
              <a:t>What would make it possible for your health region/health unit to support EPHPs to work on social determinants of health and health equity?</a:t>
            </a:r>
            <a:endParaRPr lang="en-CA" dirty="0">
              <a:effectLst/>
            </a:endParaRPr>
          </a:p>
          <a:p>
            <a:pPr marL="800100" lvl="1" indent="-342900">
              <a:lnSpc>
                <a:spcPct val="115000"/>
              </a:lnSpc>
              <a:buFont typeface="Symbol" panose="05050102010706020507" pitchFamily="18" charset="2"/>
              <a:buChar char=""/>
            </a:pPr>
            <a:r>
              <a:rPr lang="en-US" dirty="0">
                <a:solidFill>
                  <a:srgbClr val="262626"/>
                </a:solidFill>
                <a:effectLst/>
                <a:ea typeface="Calibri" panose="020F0502020204030204" pitchFamily="34" charset="0"/>
                <a:cs typeface="Calibri" panose="020F0502020204030204" pitchFamily="34" charset="0"/>
              </a:rPr>
              <a:t>How might managers or supervisors in your organization champion this work? What about executives?</a:t>
            </a:r>
            <a:endParaRPr lang="en-CA" dirty="0">
              <a:effectLst/>
            </a:endParaRPr>
          </a:p>
          <a:p>
            <a:pPr marL="800100" lvl="1" indent="-342900">
              <a:lnSpc>
                <a:spcPct val="115000"/>
              </a:lnSpc>
              <a:buFont typeface="Symbol" panose="05050102010706020507" pitchFamily="18" charset="2"/>
              <a:buChar char=""/>
            </a:pPr>
            <a:r>
              <a:rPr lang="en-US" dirty="0">
                <a:solidFill>
                  <a:srgbClr val="262626"/>
                </a:solidFill>
                <a:effectLst/>
                <a:ea typeface="Calibri" panose="020F0502020204030204" pitchFamily="34" charset="0"/>
                <a:cs typeface="Calibri" panose="020F0502020204030204" pitchFamily="34" charset="0"/>
              </a:rPr>
              <a:t>What is needed from the provincial level to support this work? From the Ministry of Health?</a:t>
            </a:r>
            <a:endParaRPr lang="en-CA"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CA" dirty="0"/>
          </a:p>
        </p:txBody>
      </p:sp>
      <p:sp>
        <p:nvSpPr>
          <p:cNvPr id="4" name="Slide Number Placeholder 3"/>
          <p:cNvSpPr>
            <a:spLocks noGrp="1"/>
          </p:cNvSpPr>
          <p:nvPr>
            <p:ph type="sldNum" sz="quarter" idx="10"/>
          </p:nvPr>
        </p:nvSpPr>
        <p:spPr/>
        <p:txBody>
          <a:bodyPr/>
          <a:lstStyle/>
          <a:p>
            <a:fld id="{CD027EC4-C7DE-4D46-ABC8-6C4D875235C1}" type="slidenum">
              <a:rPr lang="en-CA" smtClean="0"/>
              <a:t>34</a:t>
            </a:fld>
            <a:endParaRPr lang="en-CA"/>
          </a:p>
        </p:txBody>
      </p:sp>
    </p:spTree>
    <p:extLst>
      <p:ext uri="{BB962C8B-B14F-4D97-AF65-F5344CB8AC3E}">
        <p14:creationId xmlns:p14="http://schemas.microsoft.com/office/powerpoint/2010/main" val="5732630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i="1" dirty="0"/>
              <a:t>Optional:</a:t>
            </a:r>
          </a:p>
          <a:p>
            <a:r>
              <a:rPr lang="en-CA" dirty="0"/>
              <a:t>Summarize the main points you wish to highlight for the group. </a:t>
            </a:r>
          </a:p>
          <a:p>
            <a:endParaRPr lang="en-CA" dirty="0"/>
          </a:p>
        </p:txBody>
      </p:sp>
      <p:sp>
        <p:nvSpPr>
          <p:cNvPr id="4" name="Slide Number Placeholder 3"/>
          <p:cNvSpPr>
            <a:spLocks noGrp="1"/>
          </p:cNvSpPr>
          <p:nvPr>
            <p:ph type="sldNum" sz="quarter" idx="10"/>
          </p:nvPr>
        </p:nvSpPr>
        <p:spPr/>
        <p:txBody>
          <a:bodyPr/>
          <a:lstStyle/>
          <a:p>
            <a:fld id="{CD027EC4-C7DE-4D46-ABC8-6C4D875235C1}" type="slidenum">
              <a:rPr lang="en-CA" smtClean="0"/>
              <a:t>35</a:t>
            </a:fld>
            <a:endParaRPr lang="en-CA"/>
          </a:p>
        </p:txBody>
      </p:sp>
    </p:spTree>
    <p:extLst>
      <p:ext uri="{BB962C8B-B14F-4D97-AF65-F5344CB8AC3E}">
        <p14:creationId xmlns:p14="http://schemas.microsoft.com/office/powerpoint/2010/main" val="14970459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5613" y="862013"/>
            <a:ext cx="3103562" cy="2327275"/>
          </a:xfrm>
        </p:spPr>
      </p:sp>
      <p:sp>
        <p:nvSpPr>
          <p:cNvPr id="3" name="Notes Placeholder 2"/>
          <p:cNvSpPr>
            <a:spLocks noGrp="1"/>
          </p:cNvSpPr>
          <p:nvPr>
            <p:ph type="body" idx="1"/>
          </p:nvPr>
        </p:nvSpPr>
        <p:spPr/>
        <p:txBody>
          <a:bodyPr/>
          <a:lstStyle/>
          <a:p>
            <a:r>
              <a:rPr lang="en-US" dirty="0"/>
              <a:t>Questions</a:t>
            </a:r>
          </a:p>
        </p:txBody>
      </p:sp>
      <p:sp>
        <p:nvSpPr>
          <p:cNvPr id="4" name="Slide Number Placeholder 3"/>
          <p:cNvSpPr>
            <a:spLocks noGrp="1"/>
          </p:cNvSpPr>
          <p:nvPr>
            <p:ph type="sldNum" sz="quarter" idx="10"/>
          </p:nvPr>
        </p:nvSpPr>
        <p:spPr/>
        <p:txBody>
          <a:bodyPr/>
          <a:lstStyle/>
          <a:p>
            <a:fld id="{342E8663-9224-465F-BB0C-D08E9A8BE19B}" type="slidenum">
              <a:rPr lang="en-US" smtClean="0"/>
              <a:t>36</a:t>
            </a:fld>
            <a:endParaRPr lang="en-US"/>
          </a:p>
        </p:txBody>
      </p:sp>
    </p:spTree>
    <p:extLst>
      <p:ext uri="{BB962C8B-B14F-4D97-AF65-F5344CB8AC3E}">
        <p14:creationId xmlns:p14="http://schemas.microsoft.com/office/powerpoint/2010/main" val="9019835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a:t>Remind everyone to fill out evaluation forms.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E79C51-FBBF-EA4A-B795-8DF396BD125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462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i="1" dirty="0"/>
              <a:t>This summary slide can replace slides 12-14.</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C124E-7A45-48CF-B724-CD9812C6719F}"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3510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4739">
              <a:defRPr/>
            </a:pPr>
            <a:r>
              <a:rPr lang="en-US" dirty="0"/>
              <a:t>Patterns</a:t>
            </a:r>
            <a:r>
              <a:rPr lang="en-US" baseline="0" dirty="0"/>
              <a:t> in the distribution of the SDH create inequities in the health of populations and communities. </a:t>
            </a:r>
          </a:p>
          <a:p>
            <a:pPr defTabSz="474739">
              <a:defRPr/>
            </a:pPr>
            <a:r>
              <a:rPr lang="en-US" baseline="0" dirty="0"/>
              <a:t>This can create barriers to compliance with public health regulations, as well as impact people’s ability to live healthy lifestyles.</a:t>
            </a:r>
          </a:p>
          <a:p>
            <a:pPr defTabSz="474739">
              <a:defRPr/>
            </a:pPr>
            <a:r>
              <a:rPr lang="en-US" baseline="0" dirty="0"/>
              <a:t>Therefore, it is important to address SDH if we want to achieve health for all people. </a:t>
            </a:r>
          </a:p>
        </p:txBody>
      </p:sp>
      <p:sp>
        <p:nvSpPr>
          <p:cNvPr id="4" name="Slide Number Placeholder 3"/>
          <p:cNvSpPr>
            <a:spLocks noGrp="1"/>
          </p:cNvSpPr>
          <p:nvPr>
            <p:ph type="sldNum" sz="quarter" idx="10"/>
          </p:nvPr>
        </p:nvSpPr>
        <p:spPr/>
        <p:txBody>
          <a:bodyPr/>
          <a:lstStyle/>
          <a:p>
            <a:fld id="{871C124E-7A45-48CF-B724-CD9812C6719F}" type="slidenum">
              <a:rPr lang="en-CA" smtClean="0">
                <a:solidFill>
                  <a:prstClr val="black"/>
                </a:solidFill>
              </a:rPr>
              <a:pPr/>
              <a:t>5</a:t>
            </a:fld>
            <a:endParaRPr lang="en-CA">
              <a:solidFill>
                <a:prstClr val="black"/>
              </a:solidFill>
            </a:endParaRPr>
          </a:p>
        </p:txBody>
      </p:sp>
    </p:spTree>
    <p:extLst>
      <p:ext uri="{BB962C8B-B14F-4D97-AF65-F5344CB8AC3E}">
        <p14:creationId xmlns:p14="http://schemas.microsoft.com/office/powerpoint/2010/main" val="2386630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i="1" dirty="0"/>
              <a:t>This slide shows the social determinants that frequently arise in different settings of environmental public health practice. </a:t>
            </a:r>
          </a:p>
          <a:p>
            <a:pPr marL="171450" indent="-171450">
              <a:buFont typeface="Arial" panose="020B0604020202020204" pitchFamily="34" charset="0"/>
              <a:buChar char="•"/>
            </a:pPr>
            <a:r>
              <a:rPr lang="en-CA" dirty="0"/>
              <a:t>Socioeconomic status</a:t>
            </a:r>
          </a:p>
          <a:p>
            <a:pPr marL="628650" lvl="1" indent="-171450">
              <a:buFont typeface="Arial" panose="020B0604020202020204" pitchFamily="34" charset="0"/>
              <a:buChar char="•"/>
            </a:pPr>
            <a:r>
              <a:rPr lang="en-CA" dirty="0"/>
              <a:t>Financial restrictions/cash flow - </a:t>
            </a:r>
            <a:r>
              <a:rPr lang="en-US" baseline="0" dirty="0"/>
              <a:t>ability to pay for maintenance or upgrades</a:t>
            </a:r>
            <a:endParaRPr lang="en-CA" dirty="0"/>
          </a:p>
          <a:p>
            <a:pPr marL="628650" lvl="1" indent="-171450">
              <a:buFont typeface="Arial" panose="020B0604020202020204" pitchFamily="34" charset="0"/>
              <a:buChar char="•"/>
            </a:pPr>
            <a:r>
              <a:rPr lang="en-CA" dirty="0"/>
              <a:t>Employee finances in job security - </a:t>
            </a:r>
            <a:r>
              <a:rPr lang="en-US" baseline="0" dirty="0"/>
              <a:t>working when sick because of income or job security issues</a:t>
            </a:r>
            <a:endParaRPr lang="en-CA" dirty="0"/>
          </a:p>
          <a:p>
            <a:pPr marL="171450" indent="-171450">
              <a:buFont typeface="Arial" panose="020B0604020202020204" pitchFamily="34" charset="0"/>
              <a:buChar char="•"/>
            </a:pPr>
            <a:r>
              <a:rPr lang="en-CA" dirty="0"/>
              <a:t>Cultural differences</a:t>
            </a:r>
          </a:p>
          <a:p>
            <a:pPr marL="628650" lvl="1" indent="-171450">
              <a:buFont typeface="Arial" panose="020B0604020202020204" pitchFamily="34" charset="0"/>
              <a:buChar char="•"/>
            </a:pPr>
            <a:r>
              <a:rPr lang="en-CA" dirty="0"/>
              <a:t>Expectations of EPHPs/operator relationship</a:t>
            </a:r>
          </a:p>
          <a:p>
            <a:pPr marL="628650" lvl="1" indent="-171450">
              <a:buFont typeface="Arial" panose="020B0604020202020204" pitchFamily="34" charset="0"/>
              <a:buChar char="•"/>
            </a:pPr>
            <a:r>
              <a:rPr lang="en-CA" dirty="0"/>
              <a:t>Immigrants in new industry (food)</a:t>
            </a:r>
          </a:p>
          <a:p>
            <a:pPr marL="171450" indent="-171450">
              <a:buFont typeface="Arial" panose="020B0604020202020204" pitchFamily="34" charset="0"/>
              <a:buChar char="•"/>
            </a:pPr>
            <a:r>
              <a:rPr lang="en-CA" dirty="0"/>
              <a:t>Language/Literacy - </a:t>
            </a:r>
            <a:r>
              <a:rPr lang="en-US" baseline="0" dirty="0"/>
              <a:t>comprehension of regulations and requirements</a:t>
            </a:r>
            <a:endParaRPr lang="en-CA" dirty="0"/>
          </a:p>
          <a:p>
            <a:pPr marL="628650" lvl="1" indent="-171450">
              <a:buFont typeface="Arial" panose="020B0604020202020204" pitchFamily="34" charset="0"/>
              <a:buChar char="•"/>
            </a:pPr>
            <a:r>
              <a:rPr lang="en-CA" dirty="0"/>
              <a:t>Limited English language skills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Low literacy/computer literacy</a:t>
            </a:r>
          </a:p>
          <a:p>
            <a:pPr marL="171450" indent="-171450">
              <a:buFont typeface="Arial" panose="020B0604020202020204" pitchFamily="34" charset="0"/>
              <a:buChar char="•"/>
            </a:pPr>
            <a:r>
              <a:rPr lang="en-CA" dirty="0"/>
              <a:t>Stress</a:t>
            </a:r>
          </a:p>
          <a:p>
            <a:pPr marL="628650" lvl="1" indent="-171450">
              <a:buFont typeface="Arial" panose="020B0604020202020204" pitchFamily="34" charset="0"/>
              <a:buChar char="•"/>
            </a:pPr>
            <a:r>
              <a:rPr lang="en-CA" dirty="0"/>
              <a:t>Distraction</a:t>
            </a:r>
          </a:p>
          <a:p>
            <a:pPr marL="628650" lvl="1" indent="-171450">
              <a:buFont typeface="Arial" panose="020B0604020202020204" pitchFamily="34" charset="0"/>
              <a:buChar char="•"/>
            </a:pPr>
            <a:r>
              <a:rPr lang="en-CA" dirty="0"/>
              <a:t>Intensify other barriers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Housing issues such as bed bugs or </a:t>
            </a:r>
            <a:r>
              <a:rPr lang="en-US" baseline="0" dirty="0" err="1"/>
              <a:t>mould</a:t>
            </a:r>
            <a:r>
              <a:rPr lang="en-US" baseline="0" dirty="0"/>
              <a:t> often relate to social determinants of health</a:t>
            </a:r>
            <a:endParaRPr lang="en-CA" dirty="0"/>
          </a:p>
          <a:p>
            <a:pPr marL="171450" indent="-171450">
              <a:buFont typeface="Arial" panose="020B0604020202020204" pitchFamily="34" charset="0"/>
              <a:buChar char="•"/>
            </a:pPr>
            <a:r>
              <a:rPr lang="en-CA" dirty="0"/>
              <a:t>Geography</a:t>
            </a:r>
          </a:p>
          <a:p>
            <a:pPr marL="628650" lvl="1" indent="-171450">
              <a:buFont typeface="Arial" panose="020B0604020202020204" pitchFamily="34" charset="0"/>
              <a:buChar char="•"/>
            </a:pPr>
            <a:r>
              <a:rPr lang="en-CA" dirty="0"/>
              <a:t>Access to equipment, parts, expertise</a:t>
            </a:r>
          </a:p>
          <a:p>
            <a:pPr marL="628650" lvl="1" indent="-171450">
              <a:buFont typeface="Arial" panose="020B0604020202020204" pitchFamily="34" charset="0"/>
              <a:buChar char="•"/>
            </a:pPr>
            <a:r>
              <a:rPr lang="en-CA" dirty="0"/>
              <a:t>Food security in remote communities - </a:t>
            </a:r>
            <a:r>
              <a:rPr lang="en-US" baseline="0" dirty="0"/>
              <a:t>use of meat and foods from non-approved sources in aboriginal or remote communities with limited access to alternatives</a:t>
            </a:r>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C124E-7A45-48CF-B724-CD9812C6719F}"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5448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2995613" y="862013"/>
            <a:ext cx="3103562" cy="2327275"/>
          </a:xfrm>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charset="0"/>
              </a:rPr>
              <a:t>When we talk about considering health equity in environmental public health practice, we consider applying an “equity lens.” This refers to the way we think about what we do and the people we work with. </a:t>
            </a:r>
          </a:p>
          <a:p>
            <a:r>
              <a:rPr lang="en-US" dirty="0">
                <a:latin typeface="Times" charset="0"/>
              </a:rPr>
              <a:t>There can be targeted programs to address health inequities and minimize gaps related to the social determinants of health. It may seem simple, but applying an equity lens can impact practice too. </a:t>
            </a:r>
          </a:p>
          <a:p>
            <a:endParaRPr lang="en-US" dirty="0">
              <a:latin typeface="Times" charset="0"/>
            </a:endParaRPr>
          </a:p>
          <a:p>
            <a:r>
              <a:rPr lang="en-US" i="1" dirty="0">
                <a:latin typeface="Times" charset="0"/>
              </a:rPr>
              <a:t>This slide courtesy of NCCDH.</a:t>
            </a: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62">
              <a:defRPr sz="2400">
                <a:solidFill>
                  <a:schemeClr val="tx1"/>
                </a:solidFill>
                <a:latin typeface="Times" charset="0"/>
                <a:ea typeface="MS PGothic" pitchFamily="34" charset="-128"/>
              </a:defRPr>
            </a:lvl1pPr>
            <a:lvl2pPr marL="757066" indent="-291179" defTabSz="939862">
              <a:defRPr sz="2400">
                <a:solidFill>
                  <a:schemeClr val="tx1"/>
                </a:solidFill>
                <a:latin typeface="Times" charset="0"/>
                <a:ea typeface="MS PGothic" pitchFamily="34" charset="-128"/>
              </a:defRPr>
            </a:lvl2pPr>
            <a:lvl3pPr marL="1164717" indent="-232943" defTabSz="939862">
              <a:defRPr sz="2400">
                <a:solidFill>
                  <a:schemeClr val="tx1"/>
                </a:solidFill>
                <a:latin typeface="Times" charset="0"/>
                <a:ea typeface="MS PGothic" pitchFamily="34" charset="-128"/>
              </a:defRPr>
            </a:lvl3pPr>
            <a:lvl4pPr marL="1630604" indent="-232943" defTabSz="939862">
              <a:defRPr sz="2400">
                <a:solidFill>
                  <a:schemeClr val="tx1"/>
                </a:solidFill>
                <a:latin typeface="Times" charset="0"/>
                <a:ea typeface="MS PGothic" pitchFamily="34" charset="-128"/>
              </a:defRPr>
            </a:lvl4pPr>
            <a:lvl5pPr marL="2096491" indent="-232943" defTabSz="939862">
              <a:defRPr sz="2400">
                <a:solidFill>
                  <a:schemeClr val="tx1"/>
                </a:solidFill>
                <a:latin typeface="Times" charset="0"/>
                <a:ea typeface="MS PGothic" pitchFamily="34" charset="-128"/>
              </a:defRPr>
            </a:lvl5pPr>
            <a:lvl6pPr marL="2562377" indent="-232943" defTabSz="939862" eaLnBrk="0" fontAlgn="base" hangingPunct="0">
              <a:spcBef>
                <a:spcPct val="0"/>
              </a:spcBef>
              <a:spcAft>
                <a:spcPct val="0"/>
              </a:spcAft>
              <a:defRPr sz="2400">
                <a:solidFill>
                  <a:schemeClr val="tx1"/>
                </a:solidFill>
                <a:latin typeface="Times" charset="0"/>
                <a:ea typeface="MS PGothic" pitchFamily="34" charset="-128"/>
              </a:defRPr>
            </a:lvl6pPr>
            <a:lvl7pPr marL="3028264" indent="-232943" defTabSz="939862" eaLnBrk="0" fontAlgn="base" hangingPunct="0">
              <a:spcBef>
                <a:spcPct val="0"/>
              </a:spcBef>
              <a:spcAft>
                <a:spcPct val="0"/>
              </a:spcAft>
              <a:defRPr sz="2400">
                <a:solidFill>
                  <a:schemeClr val="tx1"/>
                </a:solidFill>
                <a:latin typeface="Times" charset="0"/>
                <a:ea typeface="MS PGothic" pitchFamily="34" charset="-128"/>
              </a:defRPr>
            </a:lvl7pPr>
            <a:lvl8pPr marL="3494151" indent="-232943" defTabSz="939862" eaLnBrk="0" fontAlgn="base" hangingPunct="0">
              <a:spcBef>
                <a:spcPct val="0"/>
              </a:spcBef>
              <a:spcAft>
                <a:spcPct val="0"/>
              </a:spcAft>
              <a:defRPr sz="2400">
                <a:solidFill>
                  <a:schemeClr val="tx1"/>
                </a:solidFill>
                <a:latin typeface="Times" charset="0"/>
                <a:ea typeface="MS PGothic" pitchFamily="34" charset="-128"/>
              </a:defRPr>
            </a:lvl8pPr>
            <a:lvl9pPr marL="3960038" indent="-232943" defTabSz="939862" eaLnBrk="0" fontAlgn="base" hangingPunct="0">
              <a:spcBef>
                <a:spcPct val="0"/>
              </a:spcBef>
              <a:spcAft>
                <a:spcPct val="0"/>
              </a:spcAft>
              <a:defRPr sz="2400">
                <a:solidFill>
                  <a:schemeClr val="tx1"/>
                </a:solidFill>
                <a:latin typeface="Times" charset="0"/>
                <a:ea typeface="MS PGothic" pitchFamily="34" charset="-128"/>
              </a:defRPr>
            </a:lvl9pPr>
          </a:lstStyle>
          <a:p>
            <a:pPr marL="0" marR="0" lvl="0" indent="0" algn="r" defTabSz="939862" rtl="0" eaLnBrk="1" fontAlgn="auto" latinLnBrk="0" hangingPunct="1">
              <a:lnSpc>
                <a:spcPct val="100000"/>
              </a:lnSpc>
              <a:spcBef>
                <a:spcPts val="0"/>
              </a:spcBef>
              <a:spcAft>
                <a:spcPts val="0"/>
              </a:spcAft>
              <a:buClrTx/>
              <a:buSzTx/>
              <a:buFontTx/>
              <a:buNone/>
              <a:tabLst/>
              <a:defRPr/>
            </a:pPr>
            <a:fld id="{9C86BB67-3990-4529-AEB9-2BEEC49E91BE}" type="slidenum">
              <a:rPr kumimoji="0" lang="en-US" sz="1200" b="0" i="0" u="none" strike="noStrike" kern="1200" cap="none" spc="0" normalizeH="0" baseline="0" noProof="0">
                <a:ln>
                  <a:noFill/>
                </a:ln>
                <a:solidFill>
                  <a:prstClr val="black"/>
                </a:solidFill>
                <a:effectLst/>
                <a:uLnTx/>
                <a:uFillTx/>
                <a:latin typeface="Times" charset="0"/>
                <a:ea typeface="MS PGothic" pitchFamily="34" charset="-128"/>
                <a:cs typeface="+mn-cs"/>
              </a:rPr>
              <a:pPr marL="0" marR="0" lvl="0" indent="0" algn="r" defTabSz="939862"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Times" charset="0"/>
              <a:ea typeface="MS PGothic" pitchFamily="34" charset="-128"/>
              <a:cs typeface="+mn-cs"/>
            </a:endParaRPr>
          </a:p>
        </p:txBody>
      </p:sp>
    </p:spTree>
    <p:extLst>
      <p:ext uri="{BB962C8B-B14F-4D97-AF65-F5344CB8AC3E}">
        <p14:creationId xmlns:p14="http://schemas.microsoft.com/office/powerpoint/2010/main" val="3973026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this section, we will explore how systems approaches can help apply an equity lens in environmental public health practice.</a:t>
            </a:r>
          </a:p>
        </p:txBody>
      </p:sp>
      <p:sp>
        <p:nvSpPr>
          <p:cNvPr id="4" name="Slide Number Placeholder 3"/>
          <p:cNvSpPr>
            <a:spLocks noGrp="1"/>
          </p:cNvSpPr>
          <p:nvPr>
            <p:ph type="sldNum" sz="quarter" idx="10"/>
          </p:nvPr>
        </p:nvSpPr>
        <p:spPr/>
        <p:txBody>
          <a:bodyPr/>
          <a:lstStyle/>
          <a:p>
            <a:pPr>
              <a:defRPr/>
            </a:pPr>
            <a:fld id="{EC66BE5A-8C81-489A-82B1-6DA94D54E870}" type="slidenum">
              <a:rPr lang="en-CA" smtClean="0"/>
              <a:pPr>
                <a:defRPr/>
              </a:pPr>
              <a:t>8</a:t>
            </a:fld>
            <a:endParaRPr lang="en-CA"/>
          </a:p>
        </p:txBody>
      </p:sp>
    </p:spTree>
    <p:extLst>
      <p:ext uri="{BB962C8B-B14F-4D97-AF65-F5344CB8AC3E}">
        <p14:creationId xmlns:p14="http://schemas.microsoft.com/office/powerpoint/2010/main" val="4233344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buFont typeface="Arial"/>
              <a:buNone/>
            </a:pPr>
            <a:r>
              <a:rPr lang="en-US" sz="1400" dirty="0"/>
              <a:t>Public </a:t>
            </a:r>
            <a:r>
              <a:rPr lang="en-US" sz="1400" b="0" dirty="0"/>
              <a:t>health is based on the awareness that health is affected by more than individual biology and behaviour (Midgley 2006) (e.g., John Snow</a:t>
            </a:r>
            <a:r>
              <a:rPr lang="en-US" sz="1400" b="0" baseline="0" dirty="0"/>
              <a:t> + pump + cholera).</a:t>
            </a:r>
            <a:endParaRPr lang="en-US" sz="1400" b="0" dirty="0"/>
          </a:p>
          <a:p>
            <a:pPr eaLnBrk="1" hangingPunct="1">
              <a:buFont typeface="Arial"/>
              <a:buNone/>
            </a:pPr>
            <a:r>
              <a:rPr lang="en-US" sz="1400" b="0" dirty="0"/>
              <a:t>As we have learned, health behaviours (e.g.,</a:t>
            </a:r>
            <a:r>
              <a:rPr lang="en-US" sz="1400" b="0" baseline="0" dirty="0"/>
              <a:t> ability to</a:t>
            </a:r>
            <a:r>
              <a:rPr lang="en-US" sz="1400" b="0" dirty="0"/>
              <a:t> comply with health regulations) is affected by circumstances that originate outside the immediate context.</a:t>
            </a:r>
            <a:endParaRPr lang="en-US" sz="1400" b="0" baseline="0" dirty="0"/>
          </a:p>
          <a:p>
            <a:r>
              <a:rPr lang="en-US" sz="1400" b="1" kern="1200" dirty="0">
                <a:solidFill>
                  <a:schemeClr val="accent3">
                    <a:lumMod val="50000"/>
                  </a:schemeClr>
                </a:solidFill>
                <a:latin typeface="+mn-lt"/>
                <a:ea typeface="+mn-ea"/>
                <a:cs typeface="+mn-cs"/>
              </a:rPr>
              <a:t>Systems thinking helps to put all the pieces together – What determines health and how can different sectors play a role?</a:t>
            </a:r>
          </a:p>
          <a:p>
            <a:endParaRPr lang="en-US" sz="1400" b="1" kern="1200" dirty="0">
              <a:solidFill>
                <a:schemeClr val="accent3">
                  <a:lumMod val="50000"/>
                </a:schemeClr>
              </a:solidFill>
              <a:latin typeface="+mn-lt"/>
              <a:ea typeface="+mn-ea"/>
              <a:cs typeface="+mn-cs"/>
            </a:endParaRPr>
          </a:p>
          <a:p>
            <a:r>
              <a:rPr lang="en-CA" sz="1200" b="0" i="1" kern="1200" dirty="0">
                <a:solidFill>
                  <a:schemeClr val="tx1"/>
                </a:solidFill>
                <a:effectLst/>
                <a:latin typeface="+mn-lt"/>
                <a:ea typeface="+mn-ea"/>
                <a:cs typeface="+mn-cs"/>
              </a:rPr>
              <a:t>Citation: </a:t>
            </a:r>
            <a:r>
              <a:rPr lang="en-CA" sz="1200" b="0" i="1" kern="1200" dirty="0" err="1">
                <a:solidFill>
                  <a:schemeClr val="tx1"/>
                </a:solidFill>
                <a:effectLst/>
                <a:latin typeface="+mn-lt"/>
                <a:ea typeface="+mn-ea"/>
                <a:cs typeface="+mn-cs"/>
              </a:rPr>
              <a:t>Leischow</a:t>
            </a:r>
            <a:r>
              <a:rPr lang="en-CA" sz="1200" b="0" i="1" kern="1200" dirty="0">
                <a:solidFill>
                  <a:schemeClr val="tx1"/>
                </a:solidFill>
                <a:effectLst/>
                <a:latin typeface="+mn-lt"/>
                <a:ea typeface="+mn-ea"/>
                <a:cs typeface="+mn-cs"/>
              </a:rPr>
              <a:t> SJ, Milstein B. Systems Thinking and Modeling for Public Health Practice. American Journal of Public Health. 2006;96(3):403-405. doi:10.2105/AJPH.2005.082842.</a:t>
            </a:r>
            <a:endParaRPr lang="en-US" sz="1400" b="1" i="1" kern="1200" dirty="0">
              <a:solidFill>
                <a:schemeClr val="accent3">
                  <a:lumMod val="50000"/>
                </a:schemeClr>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EC66BE5A-8C81-489A-82B1-6DA94D54E870}" type="slidenum">
              <a:rPr lang="en-CA" smtClean="0"/>
              <a:pPr>
                <a:defRPr/>
              </a:pPr>
              <a:t>9</a:t>
            </a:fld>
            <a:endParaRPr lang="en-CA"/>
          </a:p>
        </p:txBody>
      </p:sp>
    </p:spTree>
    <p:extLst>
      <p:ext uri="{BB962C8B-B14F-4D97-AF65-F5344CB8AC3E}">
        <p14:creationId xmlns:p14="http://schemas.microsoft.com/office/powerpoint/2010/main" val="3454802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 Id="rId5" Type="http://schemas.openxmlformats.org/officeDocument/2006/relationships/image" Target="../media/image6.jpeg"/><Relationship Id="rId4" Type="http://schemas.openxmlformats.org/officeDocument/2006/relationships/image" Target="../media/image5.jpe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9D64FB4-AD09-4C5F-972E-CB3D7258F997}" type="datetimeFigureOut">
              <a:rPr lang="en-CA" smtClean="0"/>
              <a:t>2018-11-16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76AA5CC-8639-47D9-B3F8-9B253ECAF209}" type="slidenum">
              <a:rPr lang="en-CA" smtClean="0"/>
              <a:t>‹#›</a:t>
            </a:fld>
            <a:endParaRPr lang="en-CA"/>
          </a:p>
        </p:txBody>
      </p:sp>
    </p:spTree>
    <p:extLst>
      <p:ext uri="{BB962C8B-B14F-4D97-AF65-F5344CB8AC3E}">
        <p14:creationId xmlns:p14="http://schemas.microsoft.com/office/powerpoint/2010/main" val="2612044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D64FB4-AD09-4C5F-972E-CB3D7258F997}" type="datetimeFigureOut">
              <a:rPr lang="en-CA" smtClean="0"/>
              <a:t>2018-11-16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76AA5CC-8639-47D9-B3F8-9B253ECAF209}" type="slidenum">
              <a:rPr lang="en-CA" smtClean="0"/>
              <a:t>‹#›</a:t>
            </a:fld>
            <a:endParaRPr lang="en-CA"/>
          </a:p>
        </p:txBody>
      </p:sp>
    </p:spTree>
    <p:extLst>
      <p:ext uri="{BB962C8B-B14F-4D97-AF65-F5344CB8AC3E}">
        <p14:creationId xmlns:p14="http://schemas.microsoft.com/office/powerpoint/2010/main" val="85676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D64FB4-AD09-4C5F-972E-CB3D7258F997}" type="datetimeFigureOut">
              <a:rPr lang="en-CA" smtClean="0"/>
              <a:t>2018-11-16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76AA5CC-8639-47D9-B3F8-9B253ECAF209}" type="slidenum">
              <a:rPr lang="en-CA" smtClean="0"/>
              <a:t>‹#›</a:t>
            </a:fld>
            <a:endParaRPr lang="en-CA"/>
          </a:p>
        </p:txBody>
      </p:sp>
    </p:spTree>
    <p:extLst>
      <p:ext uri="{BB962C8B-B14F-4D97-AF65-F5344CB8AC3E}">
        <p14:creationId xmlns:p14="http://schemas.microsoft.com/office/powerpoint/2010/main" val="1626147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C2814C6B-8362-426E-B10E-04433BA63C66}" type="datetime1">
              <a:rPr lang="en-CA" smtClean="0">
                <a:solidFill>
                  <a:prstClr val="black">
                    <a:tint val="75000"/>
                  </a:prstClr>
                </a:solidFill>
              </a:rPr>
              <a:pPr/>
              <a:t>2018-11-16</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4B6132B8-44DB-4C7E-846D-1C2D21D0B333}"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062591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endParaRPr lang="en-CA" dirty="0"/>
          </a:p>
        </p:txBody>
      </p:sp>
      <p:sp>
        <p:nvSpPr>
          <p:cNvPr id="3" name="Content Placeholder 2"/>
          <p:cNvSpPr>
            <a:spLocks noGrp="1"/>
          </p:cNvSpPr>
          <p:nvPr>
            <p:ph idx="1"/>
          </p:nvPr>
        </p:nvSpPr>
        <p:spPr>
          <a:xfrm>
            <a:off x="457200" y="1600201"/>
            <a:ext cx="8229600" cy="434907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p>
            <a:fld id="{865C3910-2243-46FF-8CAE-328896BC58FA}" type="datetime1">
              <a:rPr lang="en-CA" smtClean="0">
                <a:solidFill>
                  <a:prstClr val="black">
                    <a:tint val="75000"/>
                  </a:prstClr>
                </a:solidFill>
              </a:rPr>
              <a:pPr/>
              <a:t>2018-11-16</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4B6132B8-44DB-4C7E-846D-1C2D21D0B333}"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6882861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DB8BAB-4DE5-46B4-9EB5-FFD47C172EFD}" type="datetime1">
              <a:rPr lang="en-CA" smtClean="0">
                <a:solidFill>
                  <a:prstClr val="black">
                    <a:tint val="75000"/>
                  </a:prstClr>
                </a:solidFill>
              </a:rPr>
              <a:pPr/>
              <a:t>2018-11-16</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4B6132B8-44DB-4C7E-846D-1C2D21D0B333}"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9133533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endParaRPr lang="en-CA" dirty="0"/>
          </a:p>
        </p:txBody>
      </p:sp>
      <p:sp>
        <p:nvSpPr>
          <p:cNvPr id="3" name="Content Placeholder 2"/>
          <p:cNvSpPr>
            <a:spLocks noGrp="1"/>
          </p:cNvSpPr>
          <p:nvPr>
            <p:ph sz="half" idx="1"/>
          </p:nvPr>
        </p:nvSpPr>
        <p:spPr>
          <a:xfrm>
            <a:off x="457200" y="1600201"/>
            <a:ext cx="4038600" cy="43490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1"/>
            <a:ext cx="4038600" cy="43490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E21661A7-5E8D-425D-B9D6-215464B6A2C0}" type="datetime1">
              <a:rPr lang="en-CA" smtClean="0">
                <a:solidFill>
                  <a:prstClr val="black">
                    <a:tint val="75000"/>
                  </a:prstClr>
                </a:solidFill>
              </a:rPr>
              <a:pPr/>
              <a:t>2018-11-16</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3C296085-656D-4402-A7D9-27A5776C4393}"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2467384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endParaRPr lang="en-CA"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7744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7744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7C0D5D11-DC10-4857-AB56-75A571CEA38C}" type="datetime1">
              <a:rPr lang="en-CA" smtClean="0">
                <a:solidFill>
                  <a:prstClr val="black">
                    <a:tint val="75000"/>
                  </a:prstClr>
                </a:solidFill>
              </a:rPr>
              <a:pPr/>
              <a:t>2018-11-16</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4B6132B8-44DB-4C7E-846D-1C2D21D0B333}"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9629378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74E53E44-145E-49E3-9CE1-3C7FB7147DA9}" type="datetime1">
              <a:rPr lang="en-CA" smtClean="0">
                <a:solidFill>
                  <a:prstClr val="black">
                    <a:tint val="75000"/>
                  </a:prstClr>
                </a:solidFill>
              </a:rPr>
              <a:pPr/>
              <a:t>2018-11-16</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4B6132B8-44DB-4C7E-846D-1C2D21D0B333}"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5398250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ECAE92-238A-4AA1-BCB3-E9A18B78574F}" type="datetime1">
              <a:rPr lang="en-CA" smtClean="0">
                <a:solidFill>
                  <a:prstClr val="black">
                    <a:tint val="75000"/>
                  </a:prstClr>
                </a:solidFill>
              </a:rPr>
              <a:pPr/>
              <a:t>2018-11-16</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4B6132B8-44DB-4C7E-846D-1C2D21D0B333}"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0992197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7AD70D-F0FF-4B8C-A4F4-255FBB4AA819}" type="datetime1">
              <a:rPr lang="en-CA" smtClean="0">
                <a:solidFill>
                  <a:prstClr val="black">
                    <a:tint val="75000"/>
                  </a:prstClr>
                </a:solidFill>
              </a:rPr>
              <a:pPr/>
              <a:t>2018-11-16</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4B6132B8-44DB-4C7E-846D-1C2D21D0B333}"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279041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D64FB4-AD09-4C5F-972E-CB3D7258F997}" type="datetimeFigureOut">
              <a:rPr lang="en-CA" smtClean="0"/>
              <a:t>2018-11-16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76AA5CC-8639-47D9-B3F8-9B253ECAF209}" type="slidenum">
              <a:rPr lang="en-CA" smtClean="0"/>
              <a:t>‹#›</a:t>
            </a:fld>
            <a:endParaRPr lang="en-CA"/>
          </a:p>
        </p:txBody>
      </p:sp>
    </p:spTree>
    <p:extLst>
      <p:ext uri="{BB962C8B-B14F-4D97-AF65-F5344CB8AC3E}">
        <p14:creationId xmlns:p14="http://schemas.microsoft.com/office/powerpoint/2010/main" val="38113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8C1D4A-746C-4EEC-8E44-A51A53B72DEF}" type="datetime1">
              <a:rPr lang="en-CA" smtClean="0">
                <a:solidFill>
                  <a:prstClr val="black">
                    <a:tint val="75000"/>
                  </a:prstClr>
                </a:solidFill>
              </a:rPr>
              <a:pPr/>
              <a:t>2018-11-16</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4B6132B8-44DB-4C7E-846D-1C2D21D0B333}"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0994004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10188E08-9881-49D5-80E9-3EB39FB213B2}" type="datetime1">
              <a:rPr lang="en-CA" smtClean="0">
                <a:solidFill>
                  <a:prstClr val="black">
                    <a:tint val="75000"/>
                  </a:prstClr>
                </a:solidFill>
              </a:rPr>
              <a:pPr/>
              <a:t>2018-11-16</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4B6132B8-44DB-4C7E-846D-1C2D21D0B333}"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9926999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87659A7-EFB1-4ED1-B38D-1BEF66678715}" type="datetime1">
              <a:rPr lang="en-CA" smtClean="0">
                <a:solidFill>
                  <a:prstClr val="black">
                    <a:tint val="75000"/>
                  </a:prstClr>
                </a:solidFill>
              </a:rPr>
              <a:pPr/>
              <a:t>2018-11-16</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4B6132B8-44DB-4C7E-846D-1C2D21D0B333}"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4385263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Last Page">
    <p:spTree>
      <p:nvGrpSpPr>
        <p:cNvPr id="1" name=""/>
        <p:cNvGrpSpPr/>
        <p:nvPr/>
      </p:nvGrpSpPr>
      <p:grpSpPr>
        <a:xfrm>
          <a:off x="0" y="0"/>
          <a:ext cx="0" cy="0"/>
          <a:chOff x="0" y="0"/>
          <a:chExt cx="0" cy="0"/>
        </a:xfrm>
      </p:grpSpPr>
      <p:grpSp>
        <p:nvGrpSpPr>
          <p:cNvPr id="4" name="Group 4"/>
          <p:cNvGrpSpPr>
            <a:grpSpLocks/>
          </p:cNvGrpSpPr>
          <p:nvPr/>
        </p:nvGrpSpPr>
        <p:grpSpPr bwMode="auto">
          <a:xfrm>
            <a:off x="-9525" y="5114925"/>
            <a:ext cx="9144000" cy="1057275"/>
            <a:chOff x="-10160" y="4727575"/>
            <a:chExt cx="9144000" cy="1056640"/>
          </a:xfrm>
        </p:grpSpPr>
        <p:sp>
          <p:nvSpPr>
            <p:cNvPr id="5" name="Rectangle 4"/>
            <p:cNvSpPr/>
            <p:nvPr/>
          </p:nvSpPr>
          <p:spPr>
            <a:xfrm>
              <a:off x="-10160" y="4727575"/>
              <a:ext cx="9144000" cy="1056640"/>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pic>
          <p:nvPicPr>
            <p:cNvPr id="6" name="Picture 5" descr="Children-at-Public-Water-Fo.jpg"/>
            <p:cNvPicPr>
              <a:picLocks noChangeAspect="1"/>
            </p:cNvPicPr>
            <p:nvPr/>
          </p:nvPicPr>
          <p:blipFill>
            <a:blip r:embed="rId2" cstate="print"/>
            <a:srcRect r="23709"/>
            <a:stretch>
              <a:fillRect/>
            </a:stretch>
          </p:blipFill>
          <p:spPr bwMode="auto">
            <a:xfrm>
              <a:off x="87704" y="4799675"/>
              <a:ext cx="1969696" cy="914400"/>
            </a:xfrm>
            <a:prstGeom prst="rect">
              <a:avLst/>
            </a:prstGeom>
            <a:noFill/>
            <a:ln w="41275">
              <a:noFill/>
              <a:miter lim="800000"/>
              <a:headEnd/>
              <a:tailEnd/>
            </a:ln>
          </p:spPr>
        </p:pic>
        <p:pic>
          <p:nvPicPr>
            <p:cNvPr id="7" name="Picture 6" descr="Fresh-Market-Produce.jpg"/>
            <p:cNvPicPr>
              <a:picLocks noChangeAspect="1"/>
            </p:cNvPicPr>
            <p:nvPr/>
          </p:nvPicPr>
          <p:blipFill>
            <a:blip r:embed="rId3" cstate="print"/>
            <a:srcRect/>
            <a:stretch>
              <a:fillRect/>
            </a:stretch>
          </p:blipFill>
          <p:spPr bwMode="auto">
            <a:xfrm>
              <a:off x="2198445" y="4799675"/>
              <a:ext cx="2581835" cy="914400"/>
            </a:xfrm>
            <a:prstGeom prst="rect">
              <a:avLst/>
            </a:prstGeom>
            <a:noFill/>
            <a:ln w="41275">
              <a:noFill/>
              <a:miter lim="800000"/>
              <a:headEnd/>
              <a:tailEnd/>
            </a:ln>
          </p:spPr>
        </p:pic>
        <p:pic>
          <p:nvPicPr>
            <p:cNvPr id="8" name="Picture 7" descr="Windmills-at-Sunset.jpg"/>
            <p:cNvPicPr>
              <a:picLocks noChangeAspect="1"/>
            </p:cNvPicPr>
            <p:nvPr/>
          </p:nvPicPr>
          <p:blipFill>
            <a:blip r:embed="rId4" cstate="print"/>
            <a:srcRect/>
            <a:stretch>
              <a:fillRect/>
            </a:stretch>
          </p:blipFill>
          <p:spPr bwMode="auto">
            <a:xfrm>
              <a:off x="6465645" y="4799675"/>
              <a:ext cx="2581835" cy="914400"/>
            </a:xfrm>
            <a:prstGeom prst="rect">
              <a:avLst/>
            </a:prstGeom>
            <a:noFill/>
            <a:ln w="41275">
              <a:noFill/>
              <a:miter lim="800000"/>
              <a:headEnd/>
              <a:tailEnd/>
            </a:ln>
          </p:spPr>
        </p:pic>
        <p:pic>
          <p:nvPicPr>
            <p:cNvPr id="9" name="Picture 2" descr="F:\Trabajo de Consultoria\NCCEH\NCCEH Photos\Banner pics\Field-of-Corn.jpg"/>
            <p:cNvPicPr>
              <a:picLocks noChangeAspect="1" noChangeArrowheads="1"/>
            </p:cNvPicPr>
            <p:nvPr/>
          </p:nvPicPr>
          <p:blipFill>
            <a:blip r:embed="rId5" cstate="print"/>
            <a:srcRect l="21085" r="24814"/>
            <a:stretch>
              <a:fillRect/>
            </a:stretch>
          </p:blipFill>
          <p:spPr bwMode="auto">
            <a:xfrm>
              <a:off x="4927822" y="4811105"/>
              <a:ext cx="1396778" cy="914400"/>
            </a:xfrm>
            <a:prstGeom prst="rect">
              <a:avLst/>
            </a:prstGeom>
            <a:noFill/>
            <a:ln w="41275">
              <a:noFill/>
              <a:miter lim="800000"/>
              <a:headEnd/>
              <a:tailEnd/>
            </a:ln>
          </p:spPr>
        </p:pic>
      </p:grpSp>
      <p:sp>
        <p:nvSpPr>
          <p:cNvPr id="2" name="Title 1"/>
          <p:cNvSpPr>
            <a:spLocks noGrp="1"/>
          </p:cNvSpPr>
          <p:nvPr>
            <p:ph type="title"/>
          </p:nvPr>
        </p:nvSpPr>
        <p:spPr/>
        <p:txBody>
          <a:bodyPr/>
          <a:lstStyle/>
          <a:p>
            <a:r>
              <a:rPr lang="en-US" dirty="0"/>
              <a:t>Click to edit Master title style</a:t>
            </a:r>
            <a:endParaRPr lang="en-CA" dirty="0"/>
          </a:p>
        </p:txBody>
      </p:sp>
      <p:sp>
        <p:nvSpPr>
          <p:cNvPr id="3" name="Rectangle 2"/>
          <p:cNvSpPr>
            <a:spLocks noGrp="1" noChangeArrowheads="1"/>
          </p:cNvSpPr>
          <p:nvPr>
            <p:ph type="subTitle" idx="1"/>
          </p:nvPr>
        </p:nvSpPr>
        <p:spPr>
          <a:xfrm>
            <a:off x="1371600" y="3810000"/>
            <a:ext cx="6400800" cy="838200"/>
          </a:xfrm>
        </p:spPr>
        <p:txBody>
          <a:bodyPr>
            <a:normAutofit/>
          </a:bodyPr>
          <a:lstStyle/>
          <a:p>
            <a:endParaRPr lang="en-US" dirty="0"/>
          </a:p>
        </p:txBody>
      </p:sp>
    </p:spTree>
    <p:extLst>
      <p:ext uri="{BB962C8B-B14F-4D97-AF65-F5344CB8AC3E}">
        <p14:creationId xmlns:p14="http://schemas.microsoft.com/office/powerpoint/2010/main" val="27648930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29DF1F2-9F1A-406A-B7E3-BAEDB868BE5B}" type="datetime1">
              <a:rPr lang="en-CA" smtClean="0">
                <a:solidFill>
                  <a:prstClr val="black">
                    <a:tint val="75000"/>
                  </a:prstClr>
                </a:solidFill>
              </a:rPr>
              <a:pPr/>
              <a:t>2018-11-16</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F3413E6-E7DC-554B-A92F-ADCBA191713A}" type="slidenum">
              <a:rPr lang="en-US" smtClean="0">
                <a:solidFill>
                  <a:prstClr val="black">
                    <a:tint val="75000"/>
                  </a:prstClr>
                </a:solidFill>
              </a:rPr>
              <a:pPr/>
              <a:t>‹#›</a:t>
            </a:fld>
            <a:endParaRPr lang="en-US">
              <a:solidFill>
                <a:prstClr val="black">
                  <a:tint val="75000"/>
                </a:prstClr>
              </a:solidFill>
            </a:endParaRPr>
          </a:p>
        </p:txBody>
      </p:sp>
      <p:pic>
        <p:nvPicPr>
          <p:cNvPr id="10" name="Picture 9" descr="BCCDC_PowerPt_ID.png"/>
          <p:cNvPicPr>
            <a:picLocks noChangeAspect="1"/>
          </p:cNvPicPr>
          <p:nvPr userDrawn="1"/>
        </p:nvPicPr>
        <p:blipFill>
          <a:blip r:embed="rId2" cstate="print"/>
          <a:stretch>
            <a:fillRect/>
          </a:stretch>
        </p:blipFill>
        <p:spPr>
          <a:xfrm>
            <a:off x="304" y="228"/>
            <a:ext cx="9143391" cy="6857543"/>
          </a:xfrm>
          <a:prstGeom prst="rect">
            <a:avLst/>
          </a:prstGeom>
        </p:spPr>
      </p:pic>
    </p:spTree>
    <p:extLst>
      <p:ext uri="{BB962C8B-B14F-4D97-AF65-F5344CB8AC3E}">
        <p14:creationId xmlns:p14="http://schemas.microsoft.com/office/powerpoint/2010/main" val="14354519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90472"/>
            <a:ext cx="4038600" cy="4525963"/>
          </a:xfrm>
        </p:spPr>
        <p:txBody>
          <a:bodyPr/>
          <a:lstStyle>
            <a:lvl1pPr>
              <a:defRPr sz="2800">
                <a:latin typeface="+mj-lt"/>
              </a:defRPr>
            </a:lvl1pPr>
            <a:lvl2pPr>
              <a:defRPr sz="2400">
                <a:latin typeface="+mj-lt"/>
              </a:defRPr>
            </a:lvl2pPr>
            <a:lvl3pPr>
              <a:defRPr sz="2000">
                <a:latin typeface="+mj-lt"/>
              </a:defRPr>
            </a:lvl3pPr>
            <a:lvl4pPr>
              <a:defRPr sz="1800">
                <a:latin typeface="+mj-lt"/>
              </a:defRPr>
            </a:lvl4pPr>
            <a:lvl5pPr>
              <a:defRPr sz="1800">
                <a:latin typeface="+mj-lt"/>
              </a:defRPr>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Content Placeholder 3"/>
          <p:cNvSpPr>
            <a:spLocks noGrp="1"/>
          </p:cNvSpPr>
          <p:nvPr>
            <p:ph sz="half" idx="2"/>
          </p:nvPr>
        </p:nvSpPr>
        <p:spPr>
          <a:xfrm>
            <a:off x="4648200" y="1490472"/>
            <a:ext cx="4038600" cy="4525963"/>
          </a:xfrm>
        </p:spPr>
        <p:txBody>
          <a:bodyPr/>
          <a:lstStyle>
            <a:lvl1pPr>
              <a:defRPr sz="2800">
                <a:latin typeface="+mj-lt"/>
              </a:defRPr>
            </a:lvl1pPr>
            <a:lvl2pPr>
              <a:defRPr sz="2400">
                <a:latin typeface="+mj-lt"/>
              </a:defRPr>
            </a:lvl2pPr>
            <a:lvl3pPr>
              <a:defRPr sz="2000">
                <a:latin typeface="+mj-lt"/>
              </a:defRPr>
            </a:lvl3pPr>
            <a:lvl4pPr>
              <a:defRPr sz="1800">
                <a:latin typeface="+mj-lt"/>
              </a:defRPr>
            </a:lvl4pPr>
            <a:lvl5pPr>
              <a:defRPr sz="1800">
                <a:latin typeface="+mj-lt"/>
              </a:defRPr>
            </a:lvl5pPr>
            <a:lvl6pPr>
              <a:defRPr sz="1800"/>
            </a:lvl6pPr>
            <a:lvl7pPr>
              <a:defRPr sz="1800"/>
            </a:lvl7pPr>
            <a:lvl8pPr>
              <a:defRPr sz="1800"/>
            </a:lvl8pPr>
            <a:lvl9pPr>
              <a:defRPr sz="1800"/>
            </a:lvl9pPr>
          </a:lstStyle>
          <a:p>
            <a:pPr lvl="0"/>
            <a:r>
              <a:rPr lang="en-CA"/>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a:fld id="{C1317E62-5051-4B4F-BAD9-CA3A1571B6DE}" type="datetimeFigureOut">
              <a:rPr lang="en-US" smtClean="0">
                <a:solidFill>
                  <a:prstClr val="black"/>
                </a:solidFill>
              </a:rPr>
              <a:pPr defTabSz="457200"/>
              <a:t>11/16/2018</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p:txBody>
          <a:bodyPr/>
          <a:lstStyle/>
          <a:p>
            <a:fld id="{FF3413E6-E7DC-554B-A92F-ADCBA191713A}" type="slidenum">
              <a:rPr lang="en-US" smtClean="0">
                <a:solidFill>
                  <a:prstClr val="black">
                    <a:tint val="75000"/>
                  </a:prstClr>
                </a:solidFill>
              </a:rPr>
              <a:pPr/>
              <a:t>‹#›</a:t>
            </a:fld>
            <a:endParaRPr lang="en-US">
              <a:solidFill>
                <a:prstClr val="black">
                  <a:tint val="75000"/>
                </a:prstClr>
              </a:solidFill>
            </a:endParaRPr>
          </a:p>
        </p:txBody>
      </p:sp>
      <p:pic>
        <p:nvPicPr>
          <p:cNvPr id="8" name="Content Placeholder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3286078" y="6008645"/>
            <a:ext cx="2054837" cy="804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pic>
    </p:spTree>
    <p:extLst>
      <p:ext uri="{BB962C8B-B14F-4D97-AF65-F5344CB8AC3E}">
        <p14:creationId xmlns:p14="http://schemas.microsoft.com/office/powerpoint/2010/main" val="7254620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pPr defTabSz="457200"/>
            <a:fld id="{C1317E62-5051-4B4F-BAD9-CA3A1571B6DE}" type="datetimeFigureOut">
              <a:rPr lang="en-US" smtClean="0">
                <a:solidFill>
                  <a:prstClr val="black"/>
                </a:solidFill>
              </a:rPr>
              <a:pPr defTabSz="457200"/>
              <a:t>11/16/2018</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5" name="Slide Number Placeholder 4"/>
          <p:cNvSpPr>
            <a:spLocks noGrp="1"/>
          </p:cNvSpPr>
          <p:nvPr>
            <p:ph type="sldNum" sz="quarter" idx="12"/>
          </p:nvPr>
        </p:nvSpPr>
        <p:spPr/>
        <p:txBody>
          <a:bodyPr/>
          <a:lstStyle/>
          <a:p>
            <a:fld id="{FF3413E6-E7DC-554B-A92F-ADCBA191713A}" type="slidenum">
              <a:rPr lang="en-US" smtClean="0">
                <a:solidFill>
                  <a:prstClr val="black">
                    <a:tint val="75000"/>
                  </a:prstClr>
                </a:solidFill>
              </a:rPr>
              <a:pPr/>
              <a:t>‹#›</a:t>
            </a:fld>
            <a:endParaRPr lang="en-US">
              <a:solidFill>
                <a:prstClr val="black">
                  <a:tint val="75000"/>
                </a:prstClr>
              </a:solidFill>
            </a:endParaRPr>
          </a:p>
        </p:txBody>
      </p:sp>
      <p:pic>
        <p:nvPicPr>
          <p:cNvPr id="10" name="Picture 9" descr="BCCDC_PowerPt_ID.png"/>
          <p:cNvPicPr>
            <a:picLocks noChangeAspect="1"/>
          </p:cNvPicPr>
          <p:nvPr userDrawn="1"/>
        </p:nvPicPr>
        <p:blipFill>
          <a:blip r:embed="rId2"/>
          <a:stretch>
            <a:fillRect/>
          </a:stretch>
        </p:blipFill>
        <p:spPr>
          <a:xfrm>
            <a:off x="0" y="457"/>
            <a:ext cx="9143391" cy="6857543"/>
          </a:xfrm>
          <a:prstGeom prst="rect">
            <a:avLst/>
          </a:prstGeom>
        </p:spPr>
      </p:pic>
    </p:spTree>
    <p:extLst>
      <p:ext uri="{BB962C8B-B14F-4D97-AF65-F5344CB8AC3E}">
        <p14:creationId xmlns:p14="http://schemas.microsoft.com/office/powerpoint/2010/main" val="26830704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90472"/>
            <a:ext cx="4040188" cy="63976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5" name="Text Placeholder 4"/>
          <p:cNvSpPr>
            <a:spLocks noGrp="1"/>
          </p:cNvSpPr>
          <p:nvPr>
            <p:ph type="body" sz="quarter" idx="3"/>
          </p:nvPr>
        </p:nvSpPr>
        <p:spPr>
          <a:xfrm>
            <a:off x="4645025" y="1490472"/>
            <a:ext cx="4041775" cy="63976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defTabSz="457200"/>
            <a:fld id="{C1317E62-5051-4B4F-BAD9-CA3A1571B6DE}" type="datetimeFigureOut">
              <a:rPr lang="en-US" smtClean="0">
                <a:solidFill>
                  <a:prstClr val="black"/>
                </a:solidFill>
              </a:rPr>
              <a:pPr defTabSz="457200"/>
              <a:t>11/16/2018</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9" name="Slide Number Placeholder 8"/>
          <p:cNvSpPr>
            <a:spLocks noGrp="1"/>
          </p:cNvSpPr>
          <p:nvPr>
            <p:ph type="sldNum" sz="quarter" idx="12"/>
          </p:nvPr>
        </p:nvSpPr>
        <p:spPr/>
        <p:txBody>
          <a:bodyPr/>
          <a:lstStyle/>
          <a:p>
            <a:fld id="{FF3413E6-E7DC-554B-A92F-ADCBA19171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25856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C2814C6B-8362-426E-B10E-04433BA63C66}" type="datetime1">
              <a:rPr lang="en-CA" smtClean="0"/>
              <a:t>2018-11-16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B6132B8-44DB-4C7E-846D-1C2D21D0B333}" type="slidenum">
              <a:rPr lang="en-CA" smtClean="0"/>
              <a:t>‹#›</a:t>
            </a:fld>
            <a:endParaRPr lang="en-CA"/>
          </a:p>
        </p:txBody>
      </p:sp>
    </p:spTree>
    <p:extLst>
      <p:ext uri="{BB962C8B-B14F-4D97-AF65-F5344CB8AC3E}">
        <p14:creationId xmlns:p14="http://schemas.microsoft.com/office/powerpoint/2010/main" val="19532151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endParaRPr lang="en-CA" dirty="0"/>
          </a:p>
        </p:txBody>
      </p:sp>
      <p:sp>
        <p:nvSpPr>
          <p:cNvPr id="3" name="Content Placeholder 2"/>
          <p:cNvSpPr>
            <a:spLocks noGrp="1"/>
          </p:cNvSpPr>
          <p:nvPr>
            <p:ph idx="1"/>
          </p:nvPr>
        </p:nvSpPr>
        <p:spPr>
          <a:xfrm>
            <a:off x="457200" y="1600201"/>
            <a:ext cx="8229600" cy="434907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p>
            <a:fld id="{865C3910-2243-46FF-8CAE-328896BC58FA}" type="datetime1">
              <a:rPr lang="en-CA" smtClean="0"/>
              <a:t>2018-11-16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B6132B8-44DB-4C7E-846D-1C2D21D0B333}" type="slidenum">
              <a:rPr lang="en-CA" smtClean="0"/>
              <a:t>‹#›</a:t>
            </a:fld>
            <a:endParaRPr lang="en-CA"/>
          </a:p>
        </p:txBody>
      </p:sp>
    </p:spTree>
    <p:extLst>
      <p:ext uri="{BB962C8B-B14F-4D97-AF65-F5344CB8AC3E}">
        <p14:creationId xmlns:p14="http://schemas.microsoft.com/office/powerpoint/2010/main" val="1913665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D64FB4-AD09-4C5F-972E-CB3D7258F997}" type="datetimeFigureOut">
              <a:rPr lang="en-CA" smtClean="0"/>
              <a:t>2018-11-16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76AA5CC-8639-47D9-B3F8-9B253ECAF209}" type="slidenum">
              <a:rPr lang="en-CA" smtClean="0"/>
              <a:t>‹#›</a:t>
            </a:fld>
            <a:endParaRPr lang="en-CA"/>
          </a:p>
        </p:txBody>
      </p:sp>
    </p:spTree>
    <p:extLst>
      <p:ext uri="{BB962C8B-B14F-4D97-AF65-F5344CB8AC3E}">
        <p14:creationId xmlns:p14="http://schemas.microsoft.com/office/powerpoint/2010/main" val="18292947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DB8BAB-4DE5-46B4-9EB5-FFD47C172EFD}" type="datetime1">
              <a:rPr lang="en-CA" smtClean="0"/>
              <a:t>2018-11-16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B6132B8-44DB-4C7E-846D-1C2D21D0B333}" type="slidenum">
              <a:rPr lang="en-CA" smtClean="0"/>
              <a:t>‹#›</a:t>
            </a:fld>
            <a:endParaRPr lang="en-CA"/>
          </a:p>
        </p:txBody>
      </p:sp>
    </p:spTree>
    <p:extLst>
      <p:ext uri="{BB962C8B-B14F-4D97-AF65-F5344CB8AC3E}">
        <p14:creationId xmlns:p14="http://schemas.microsoft.com/office/powerpoint/2010/main" val="15620666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endParaRPr lang="en-CA" dirty="0"/>
          </a:p>
        </p:txBody>
      </p:sp>
      <p:sp>
        <p:nvSpPr>
          <p:cNvPr id="3" name="Content Placeholder 2"/>
          <p:cNvSpPr>
            <a:spLocks noGrp="1"/>
          </p:cNvSpPr>
          <p:nvPr>
            <p:ph sz="half" idx="1"/>
          </p:nvPr>
        </p:nvSpPr>
        <p:spPr>
          <a:xfrm>
            <a:off x="457200" y="1600201"/>
            <a:ext cx="4038600" cy="43490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1"/>
            <a:ext cx="4038600" cy="43490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E21661A7-5E8D-425D-B9D6-215464B6A2C0}" type="datetime1">
              <a:rPr lang="en-CA" smtClean="0"/>
              <a:t>2018-11-16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3C296085-656D-4402-A7D9-27A5776C4393}" type="slidenum">
              <a:rPr lang="en-CA" smtClean="0"/>
              <a:pPr/>
              <a:t>‹#›</a:t>
            </a:fld>
            <a:endParaRPr lang="en-CA" dirty="0"/>
          </a:p>
        </p:txBody>
      </p:sp>
    </p:spTree>
    <p:extLst>
      <p:ext uri="{BB962C8B-B14F-4D97-AF65-F5344CB8AC3E}">
        <p14:creationId xmlns:p14="http://schemas.microsoft.com/office/powerpoint/2010/main" val="34556846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endParaRPr lang="en-CA"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7744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7744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7C0D5D11-DC10-4857-AB56-75A571CEA38C}" type="datetime1">
              <a:rPr lang="en-CA" smtClean="0"/>
              <a:t>2018-11-16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4B6132B8-44DB-4C7E-846D-1C2D21D0B333}" type="slidenum">
              <a:rPr lang="en-CA" smtClean="0"/>
              <a:t>‹#›</a:t>
            </a:fld>
            <a:endParaRPr lang="en-CA"/>
          </a:p>
        </p:txBody>
      </p:sp>
    </p:spTree>
    <p:extLst>
      <p:ext uri="{BB962C8B-B14F-4D97-AF65-F5344CB8AC3E}">
        <p14:creationId xmlns:p14="http://schemas.microsoft.com/office/powerpoint/2010/main" val="22113330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74E53E44-145E-49E3-9CE1-3C7FB7147DA9}" type="datetime1">
              <a:rPr lang="en-CA" smtClean="0"/>
              <a:t>2018-11-16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4B6132B8-44DB-4C7E-846D-1C2D21D0B333}" type="slidenum">
              <a:rPr lang="en-CA" smtClean="0"/>
              <a:t>‹#›</a:t>
            </a:fld>
            <a:endParaRPr lang="en-CA"/>
          </a:p>
        </p:txBody>
      </p:sp>
    </p:spTree>
    <p:extLst>
      <p:ext uri="{BB962C8B-B14F-4D97-AF65-F5344CB8AC3E}">
        <p14:creationId xmlns:p14="http://schemas.microsoft.com/office/powerpoint/2010/main" val="31016745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ECAE92-238A-4AA1-BCB3-E9A18B78574F}" type="datetime1">
              <a:rPr lang="en-CA" smtClean="0"/>
              <a:t>2018-11-16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4B6132B8-44DB-4C7E-846D-1C2D21D0B333}" type="slidenum">
              <a:rPr lang="en-CA" smtClean="0"/>
              <a:t>‹#›</a:t>
            </a:fld>
            <a:endParaRPr lang="en-CA"/>
          </a:p>
        </p:txBody>
      </p:sp>
    </p:spTree>
    <p:extLst>
      <p:ext uri="{BB962C8B-B14F-4D97-AF65-F5344CB8AC3E}">
        <p14:creationId xmlns:p14="http://schemas.microsoft.com/office/powerpoint/2010/main" val="33661270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7AD70D-F0FF-4B8C-A4F4-255FBB4AA819}" type="datetime1">
              <a:rPr lang="en-CA" smtClean="0"/>
              <a:t>2018-11-16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B6132B8-44DB-4C7E-846D-1C2D21D0B333}" type="slidenum">
              <a:rPr lang="en-CA" smtClean="0"/>
              <a:t>‹#›</a:t>
            </a:fld>
            <a:endParaRPr lang="en-CA"/>
          </a:p>
        </p:txBody>
      </p:sp>
    </p:spTree>
    <p:extLst>
      <p:ext uri="{BB962C8B-B14F-4D97-AF65-F5344CB8AC3E}">
        <p14:creationId xmlns:p14="http://schemas.microsoft.com/office/powerpoint/2010/main" val="31271353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8C1D4A-746C-4EEC-8E44-A51A53B72DEF}" type="datetime1">
              <a:rPr lang="en-CA" smtClean="0"/>
              <a:t>2018-11-16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B6132B8-44DB-4C7E-846D-1C2D21D0B333}" type="slidenum">
              <a:rPr lang="en-CA" smtClean="0"/>
              <a:t>‹#›</a:t>
            </a:fld>
            <a:endParaRPr lang="en-CA"/>
          </a:p>
        </p:txBody>
      </p:sp>
    </p:spTree>
    <p:extLst>
      <p:ext uri="{BB962C8B-B14F-4D97-AF65-F5344CB8AC3E}">
        <p14:creationId xmlns:p14="http://schemas.microsoft.com/office/powerpoint/2010/main" val="28492430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10188E08-9881-49D5-80E9-3EB39FB213B2}" type="datetime1">
              <a:rPr lang="en-CA" smtClean="0"/>
              <a:t>2018-11-16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B6132B8-44DB-4C7E-846D-1C2D21D0B333}" type="slidenum">
              <a:rPr lang="en-CA" smtClean="0"/>
              <a:t>‹#›</a:t>
            </a:fld>
            <a:endParaRPr lang="en-CA"/>
          </a:p>
        </p:txBody>
      </p:sp>
    </p:spTree>
    <p:extLst>
      <p:ext uri="{BB962C8B-B14F-4D97-AF65-F5344CB8AC3E}">
        <p14:creationId xmlns:p14="http://schemas.microsoft.com/office/powerpoint/2010/main" val="41444785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87659A7-EFB1-4ED1-B38D-1BEF66678715}" type="datetime1">
              <a:rPr lang="en-CA" smtClean="0"/>
              <a:t>2018-11-16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B6132B8-44DB-4C7E-846D-1C2D21D0B333}" type="slidenum">
              <a:rPr lang="en-CA" smtClean="0"/>
              <a:t>‹#›</a:t>
            </a:fld>
            <a:endParaRPr lang="en-CA"/>
          </a:p>
        </p:txBody>
      </p:sp>
    </p:spTree>
    <p:extLst>
      <p:ext uri="{BB962C8B-B14F-4D97-AF65-F5344CB8AC3E}">
        <p14:creationId xmlns:p14="http://schemas.microsoft.com/office/powerpoint/2010/main" val="464272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9D64FB4-AD09-4C5F-972E-CB3D7258F997}" type="datetimeFigureOut">
              <a:rPr lang="en-CA" smtClean="0"/>
              <a:t>2018-11-16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76AA5CC-8639-47D9-B3F8-9B253ECAF209}" type="slidenum">
              <a:rPr lang="en-CA" smtClean="0"/>
              <a:t>‹#›</a:t>
            </a:fld>
            <a:endParaRPr lang="en-CA"/>
          </a:p>
        </p:txBody>
      </p:sp>
    </p:spTree>
    <p:extLst>
      <p:ext uri="{BB962C8B-B14F-4D97-AF65-F5344CB8AC3E}">
        <p14:creationId xmlns:p14="http://schemas.microsoft.com/office/powerpoint/2010/main" val="3987712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D64FB4-AD09-4C5F-972E-CB3D7258F997}" type="datetimeFigureOut">
              <a:rPr lang="en-CA" smtClean="0"/>
              <a:t>2018-11-16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76AA5CC-8639-47D9-B3F8-9B253ECAF209}" type="slidenum">
              <a:rPr lang="en-CA" smtClean="0"/>
              <a:t>‹#›</a:t>
            </a:fld>
            <a:endParaRPr lang="en-CA"/>
          </a:p>
        </p:txBody>
      </p:sp>
    </p:spTree>
    <p:extLst>
      <p:ext uri="{BB962C8B-B14F-4D97-AF65-F5344CB8AC3E}">
        <p14:creationId xmlns:p14="http://schemas.microsoft.com/office/powerpoint/2010/main" val="2456632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9D64FB4-AD09-4C5F-972E-CB3D7258F997}" type="datetimeFigureOut">
              <a:rPr lang="en-CA" smtClean="0"/>
              <a:t>2018-11-16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76AA5CC-8639-47D9-B3F8-9B253ECAF209}" type="slidenum">
              <a:rPr lang="en-CA" smtClean="0"/>
              <a:t>‹#›</a:t>
            </a:fld>
            <a:endParaRPr lang="en-CA"/>
          </a:p>
        </p:txBody>
      </p:sp>
    </p:spTree>
    <p:extLst>
      <p:ext uri="{BB962C8B-B14F-4D97-AF65-F5344CB8AC3E}">
        <p14:creationId xmlns:p14="http://schemas.microsoft.com/office/powerpoint/2010/main" val="952305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D64FB4-AD09-4C5F-972E-CB3D7258F997}" type="datetimeFigureOut">
              <a:rPr lang="en-CA" smtClean="0"/>
              <a:t>2018-11-16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76AA5CC-8639-47D9-B3F8-9B253ECAF209}" type="slidenum">
              <a:rPr lang="en-CA" smtClean="0"/>
              <a:t>‹#›</a:t>
            </a:fld>
            <a:endParaRPr lang="en-CA"/>
          </a:p>
        </p:txBody>
      </p:sp>
    </p:spTree>
    <p:extLst>
      <p:ext uri="{BB962C8B-B14F-4D97-AF65-F5344CB8AC3E}">
        <p14:creationId xmlns:p14="http://schemas.microsoft.com/office/powerpoint/2010/main" val="4035609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D64FB4-AD09-4C5F-972E-CB3D7258F997}" type="datetimeFigureOut">
              <a:rPr lang="en-CA" smtClean="0"/>
              <a:t>2018-11-16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76AA5CC-8639-47D9-B3F8-9B253ECAF209}" type="slidenum">
              <a:rPr lang="en-CA" smtClean="0"/>
              <a:t>‹#›</a:t>
            </a:fld>
            <a:endParaRPr lang="en-CA"/>
          </a:p>
        </p:txBody>
      </p:sp>
    </p:spTree>
    <p:extLst>
      <p:ext uri="{BB962C8B-B14F-4D97-AF65-F5344CB8AC3E}">
        <p14:creationId xmlns:p14="http://schemas.microsoft.com/office/powerpoint/2010/main" val="2587403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D64FB4-AD09-4C5F-972E-CB3D7258F997}" type="datetimeFigureOut">
              <a:rPr lang="en-CA" smtClean="0"/>
              <a:t>2018-11-16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76AA5CC-8639-47D9-B3F8-9B253ECAF209}" type="slidenum">
              <a:rPr lang="en-CA" smtClean="0"/>
              <a:t>‹#›</a:t>
            </a:fld>
            <a:endParaRPr lang="en-CA"/>
          </a:p>
        </p:txBody>
      </p:sp>
    </p:spTree>
    <p:extLst>
      <p:ext uri="{BB962C8B-B14F-4D97-AF65-F5344CB8AC3E}">
        <p14:creationId xmlns:p14="http://schemas.microsoft.com/office/powerpoint/2010/main" val="1521750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1.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D64FB4-AD09-4C5F-972E-CB3D7258F997}" type="datetimeFigureOut">
              <a:rPr lang="en-CA" smtClean="0"/>
              <a:t>2018-11-16</a:t>
            </a:fld>
            <a:endParaRPr lang="en-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6AA5CC-8639-47D9-B3F8-9B253ECAF209}" type="slidenum">
              <a:rPr lang="en-CA" smtClean="0"/>
              <a:t>‹#›</a:t>
            </a:fld>
            <a:endParaRPr lang="en-CA"/>
          </a:p>
        </p:txBody>
      </p:sp>
    </p:spTree>
    <p:extLst>
      <p:ext uri="{BB962C8B-B14F-4D97-AF65-F5344CB8AC3E}">
        <p14:creationId xmlns:p14="http://schemas.microsoft.com/office/powerpoint/2010/main" val="18166339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457200" y="1600201"/>
            <a:ext cx="8229600" cy="434908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D7FC8D-4BBD-4D7E-A4EE-BAFB0C3DEEF3}" type="datetime1">
              <a:rPr lang="en-CA" smtClean="0">
                <a:solidFill>
                  <a:prstClr val="black">
                    <a:tint val="75000"/>
                  </a:prstClr>
                </a:solidFill>
              </a:rPr>
              <a:pPr/>
              <a:t>2018-11-16</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6132B8-44DB-4C7E-846D-1C2D21D0B333}" type="slidenum">
              <a:rPr lang="en-CA" smtClean="0">
                <a:solidFill>
                  <a:prstClr val="black">
                    <a:tint val="75000"/>
                  </a:prstClr>
                </a:solidFill>
              </a:rPr>
              <a:pPr/>
              <a:t>‹#›</a:t>
            </a:fld>
            <a:endParaRPr lang="en-CA">
              <a:solidFill>
                <a:prstClr val="black">
                  <a:tint val="75000"/>
                </a:prstClr>
              </a:solidFill>
            </a:endParaRPr>
          </a:p>
        </p:txBody>
      </p:sp>
      <p:pic>
        <p:nvPicPr>
          <p:cNvPr id="1027" name="Picture 3" descr="K:\AA-NEW DRIVE\Personal Folders\KarenR\Equity\PPHP Equity in EH\Graphics\mountain.png"/>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4572000" y="5949280"/>
            <a:ext cx="4518025" cy="88741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35496" y="5949280"/>
            <a:ext cx="4536504" cy="88741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pic>
        <p:nvPicPr>
          <p:cNvPr id="8" name="Picture 7"/>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251520" y="5864864"/>
            <a:ext cx="2592288" cy="1036915"/>
          </a:xfrm>
          <a:prstGeom prst="rect">
            <a:avLst/>
          </a:prstGeom>
        </p:spPr>
      </p:pic>
    </p:spTree>
    <p:extLst>
      <p:ext uri="{BB962C8B-B14F-4D97-AF65-F5344CB8AC3E}">
        <p14:creationId xmlns:p14="http://schemas.microsoft.com/office/powerpoint/2010/main" val="19551429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hf sldNum="0" hdr="0" ftr="0" dt="0"/>
  <p:txStyles>
    <p:titleStyle>
      <a:lvl1pPr algn="ctr"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457200" y="1600201"/>
            <a:ext cx="8229600" cy="434908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D7FC8D-4BBD-4D7E-A4EE-BAFB0C3DEEF3}" type="datetime1">
              <a:rPr lang="en-CA" smtClean="0"/>
              <a:t>2018-11-16</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6132B8-44DB-4C7E-846D-1C2D21D0B333}" type="slidenum">
              <a:rPr lang="en-CA" smtClean="0"/>
              <a:t>‹#›</a:t>
            </a:fld>
            <a:endParaRPr lang="en-CA"/>
          </a:p>
        </p:txBody>
      </p:sp>
      <p:pic>
        <p:nvPicPr>
          <p:cNvPr id="1027" name="Picture 3" descr="K:\AA-NEW DRIVE\Personal Folders\KarenR\Equity\PPHP Equity in EH\Graphics\mountain.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572000" y="5949280"/>
            <a:ext cx="4518025" cy="88741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35496" y="5949280"/>
            <a:ext cx="4536504" cy="88741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51520" y="5864864"/>
            <a:ext cx="2592288" cy="1036915"/>
          </a:xfrm>
          <a:prstGeom prst="rect">
            <a:avLst/>
          </a:prstGeom>
        </p:spPr>
      </p:pic>
    </p:spTree>
    <p:extLst>
      <p:ext uri="{BB962C8B-B14F-4D97-AF65-F5344CB8AC3E}">
        <p14:creationId xmlns:p14="http://schemas.microsoft.com/office/powerpoint/2010/main" val="230510308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sldNum="0" hdr="0" ftr="0" dt="0"/>
  <p:txStyles>
    <p:titleStyle>
      <a:lvl1pPr algn="ctr"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www.ncchpp.ca/en/"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openxmlformats.org/officeDocument/2006/relationships/hyperlink" Target="http://www.ncbi.nlm.nih.gov/pmc/articles/PMC1446600/pdf/11249033.pdf"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hyperlink" Target="http://www.bccdc.ca/health-professionals/professional-resources/health-equity-environmental-health"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www.bccdc.ca/resource-gallery/Documents/Educational%20Materials/EH/BCCDC_facilitators-to-equity_web.pdf"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hyperlink" Target="http://www.bccdc.ca/resource-gallery/Documents/Educational%20Materials/EH/Five%20strategies%20for%20organizational%20change%20on%20equity.pdf"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0.xml"/><Relationship Id="rId1" Type="http://schemas.openxmlformats.org/officeDocument/2006/relationships/video" Target="https://www.youtube.com/embed/ZIHEZ5wUs2g" TargetMode="External"/><Relationship Id="rId5" Type="http://schemas.openxmlformats.org/officeDocument/2006/relationships/image" Target="../media/image25.png"/><Relationship Id="rId4" Type="http://schemas.openxmlformats.org/officeDocument/2006/relationships/hyperlink" Target="https://youtu.be/ZIHEZ5wUs2g"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bccdc.ca/resource-gallery/Documents/Educational%20Materials/EH/Equity%20in%20EH%20Policy%20Levers.pdf"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8.xml"/><Relationship Id="rId4" Type="http://schemas.openxmlformats.org/officeDocument/2006/relationships/hyperlink" Target="http://www.bccdc.ca/resource-gallery/Documents/Educational%20Materials/EH/BCCDC_policy-levers_web.pd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0.png"/><Relationship Id="rId7" Type="http://schemas.openxmlformats.org/officeDocument/2006/relationships/diagramColors" Target="../diagrams/colors4.xml"/><Relationship Id="rId2" Type="http://schemas.openxmlformats.org/officeDocument/2006/relationships/notesSlide" Target="../notesSlides/notesSlide26.xml"/><Relationship Id="rId1" Type="http://schemas.openxmlformats.org/officeDocument/2006/relationships/slideLayout" Target="../slideLayouts/slideLayout18.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hyperlink" Target="http://www.bccdc.ca/resource-gallery/Documents/Educational%20Materials/EH/Equity%20conceptual%20frameworks%20_rev.pdf"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hyperlink" Target="https://reflectingenglish.wordpress.com/2014/11/22/feedback-built-in-or-added-on/" TargetMode="Externa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4.xml"/><Relationship Id="rId1" Type="http://schemas.openxmlformats.org/officeDocument/2006/relationships/slideLayout" Target="../slideLayouts/slideLayout18.xml"/><Relationship Id="rId5" Type="http://schemas.openxmlformats.org/officeDocument/2006/relationships/hyperlink" Target="https://creativecommons.org/licenses/by-nc/3.0/" TargetMode="External"/><Relationship Id="rId4" Type="http://schemas.openxmlformats.org/officeDocument/2006/relationships/hyperlink" Target="http://www.newclearvision.com/2012/03/15/ordinary-thoughts/" TargetMode="External"/></Relationships>
</file>

<file path=ppt/slides/_rels/slide3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png"/><Relationship Id="rId7"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12.xml"/><Relationship Id="rId6" Type="http://schemas.openxmlformats.org/officeDocument/2006/relationships/image" Target="../media/image8.tiff"/><Relationship Id="rId5" Type="http://schemas.openxmlformats.org/officeDocument/2006/relationships/hyperlink" Target="http://www.bccdc.ca/health-professionals/professional-resources/health-equity-environmental-health" TargetMode="External"/><Relationship Id="rId4" Type="http://schemas.openxmlformats.org/officeDocument/2006/relationships/hyperlink" Target="mailto:pph@phsa.c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37427-745D-480B-AD21-61C887CEF61B}"/>
              </a:ext>
            </a:extLst>
          </p:cNvPr>
          <p:cNvSpPr>
            <a:spLocks noGrp="1"/>
          </p:cNvSpPr>
          <p:nvPr>
            <p:ph type="ctrTitle"/>
          </p:nvPr>
        </p:nvSpPr>
        <p:spPr/>
        <p:txBody>
          <a:bodyPr/>
          <a:lstStyle/>
          <a:p>
            <a:r>
              <a:rPr lang="en-CA" dirty="0"/>
              <a:t>Building organizational capacity for health equity action</a:t>
            </a:r>
            <a:endParaRPr lang="en-CA" i="1" dirty="0"/>
          </a:p>
        </p:txBody>
      </p:sp>
      <p:sp>
        <p:nvSpPr>
          <p:cNvPr id="3" name="Subtitle 2">
            <a:extLst>
              <a:ext uri="{FF2B5EF4-FFF2-40B4-BE49-F238E27FC236}">
                <a16:creationId xmlns:a16="http://schemas.microsoft.com/office/drawing/2014/main" id="{B2E64697-4271-4C41-BDAC-28D32A7FFD31}"/>
              </a:ext>
            </a:extLst>
          </p:cNvPr>
          <p:cNvSpPr>
            <a:spLocks noGrp="1"/>
          </p:cNvSpPr>
          <p:nvPr>
            <p:ph type="subTitle" idx="1"/>
          </p:nvPr>
        </p:nvSpPr>
        <p:spPr/>
        <p:txBody>
          <a:bodyPr/>
          <a:lstStyle/>
          <a:p>
            <a:r>
              <a:rPr lang="en-CA" i="1" dirty="0"/>
              <a:t>Presenter</a:t>
            </a:r>
          </a:p>
          <a:p>
            <a:r>
              <a:rPr lang="en-CA" i="1" dirty="0"/>
              <a:t>Date</a:t>
            </a:r>
          </a:p>
          <a:p>
            <a:r>
              <a:rPr lang="en-CA" i="1" dirty="0"/>
              <a:t>Location</a:t>
            </a:r>
          </a:p>
        </p:txBody>
      </p:sp>
    </p:spTree>
    <p:extLst>
      <p:ext uri="{BB962C8B-B14F-4D97-AF65-F5344CB8AC3E}">
        <p14:creationId xmlns:p14="http://schemas.microsoft.com/office/powerpoint/2010/main" val="2536765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1294" y="5541476"/>
            <a:ext cx="3732634" cy="438582"/>
          </a:xfrm>
          <a:prstGeom prst="rect">
            <a:avLst/>
          </a:prstGeom>
        </p:spPr>
        <p:txBody>
          <a:bodyPr wrap="square" lIns="68580" tIns="34290" rIns="68580" bIns="34290">
            <a:spAutoFit/>
          </a:bodyPr>
          <a:lstStyle/>
          <a:p>
            <a:pPr defTabSz="685800"/>
            <a:r>
              <a:rPr lang="en-US" sz="1200" dirty="0">
                <a:solidFill>
                  <a:srgbClr val="002060"/>
                </a:solidFill>
                <a:latin typeface="Calibri" panose="020F0502020204030204"/>
              </a:rPr>
              <a:t>World Health Organization (WHO) conceptual framework.</a:t>
            </a:r>
            <a:br>
              <a:rPr lang="en-US" sz="1200" dirty="0">
                <a:solidFill>
                  <a:srgbClr val="002060"/>
                </a:solidFill>
                <a:latin typeface="Calibri" panose="020F0502020204030204"/>
              </a:rPr>
            </a:br>
            <a:r>
              <a:rPr lang="en-US" sz="1200" dirty="0">
                <a:solidFill>
                  <a:srgbClr val="002060"/>
                </a:solidFill>
                <a:latin typeface="Calibri" panose="020F0502020204030204"/>
              </a:rPr>
              <a:t>Solar and Irwin, 2010. </a:t>
            </a:r>
          </a:p>
        </p:txBody>
      </p:sp>
      <p:sp>
        <p:nvSpPr>
          <p:cNvPr id="17" name="Title 16">
            <a:extLst>
              <a:ext uri="{FF2B5EF4-FFF2-40B4-BE49-F238E27FC236}">
                <a16:creationId xmlns:a16="http://schemas.microsoft.com/office/drawing/2014/main" id="{A62D77BF-B5C5-4066-99CC-EA965FEC55D5}"/>
              </a:ext>
            </a:extLst>
          </p:cNvPr>
          <p:cNvSpPr>
            <a:spLocks noGrp="1"/>
          </p:cNvSpPr>
          <p:nvPr>
            <p:ph type="title"/>
          </p:nvPr>
        </p:nvSpPr>
        <p:spPr/>
        <p:txBody>
          <a:bodyPr/>
          <a:lstStyle/>
          <a:p>
            <a:r>
              <a:rPr lang="en-CA" dirty="0"/>
              <a:t>Determinants of health</a:t>
            </a:r>
          </a:p>
        </p:txBody>
      </p:sp>
      <p:sp>
        <p:nvSpPr>
          <p:cNvPr id="9" name="Text Placeholder 8">
            <a:extLst>
              <a:ext uri="{FF2B5EF4-FFF2-40B4-BE49-F238E27FC236}">
                <a16:creationId xmlns:a16="http://schemas.microsoft.com/office/drawing/2014/main" id="{625D5186-CEA2-4F8D-B988-FB98CAFCB514}"/>
              </a:ext>
            </a:extLst>
          </p:cNvPr>
          <p:cNvSpPr>
            <a:spLocks noGrp="1"/>
          </p:cNvSpPr>
          <p:nvPr>
            <p:ph type="body" idx="1"/>
          </p:nvPr>
        </p:nvSpPr>
        <p:spPr>
          <a:xfrm>
            <a:off x="457200" y="1535113"/>
            <a:ext cx="2962671" cy="639762"/>
          </a:xfrm>
        </p:spPr>
        <p:txBody>
          <a:bodyPr>
            <a:normAutofit/>
          </a:bodyPr>
          <a:lstStyle/>
          <a:p>
            <a:r>
              <a:rPr lang="en-US" dirty="0">
                <a:solidFill>
                  <a:schemeClr val="tx2"/>
                </a:solidFill>
              </a:rPr>
              <a:t>Structural</a:t>
            </a:r>
          </a:p>
        </p:txBody>
      </p:sp>
      <p:sp>
        <p:nvSpPr>
          <p:cNvPr id="10" name="Content Placeholder 9">
            <a:extLst>
              <a:ext uri="{FF2B5EF4-FFF2-40B4-BE49-F238E27FC236}">
                <a16:creationId xmlns:a16="http://schemas.microsoft.com/office/drawing/2014/main" id="{4E35C3B7-7A9F-482C-A571-3DBDC18D049C}"/>
              </a:ext>
            </a:extLst>
          </p:cNvPr>
          <p:cNvSpPr>
            <a:spLocks noGrp="1"/>
          </p:cNvSpPr>
          <p:nvPr>
            <p:ph sz="half" idx="2"/>
          </p:nvPr>
        </p:nvSpPr>
        <p:spPr>
          <a:xfrm>
            <a:off x="457200" y="2174875"/>
            <a:ext cx="2962671" cy="3774405"/>
          </a:xfrm>
        </p:spPr>
        <p:txBody>
          <a:bodyPr>
            <a:normAutofit lnSpcReduction="10000"/>
          </a:bodyPr>
          <a:lstStyle/>
          <a:p>
            <a:r>
              <a:rPr lang="en-US" dirty="0"/>
              <a:t>Income</a:t>
            </a:r>
          </a:p>
          <a:p>
            <a:r>
              <a:rPr lang="en-US" dirty="0"/>
              <a:t>Education</a:t>
            </a:r>
          </a:p>
          <a:p>
            <a:r>
              <a:rPr lang="en-US" dirty="0"/>
              <a:t>Occupation</a:t>
            </a:r>
          </a:p>
          <a:p>
            <a:r>
              <a:rPr lang="en-US" dirty="0"/>
              <a:t>Social class</a:t>
            </a:r>
          </a:p>
          <a:p>
            <a:r>
              <a:rPr lang="en-US" dirty="0"/>
              <a:t>Gender</a:t>
            </a:r>
          </a:p>
          <a:p>
            <a:r>
              <a:rPr lang="en-US" dirty="0"/>
              <a:t>Race/ethnicity</a:t>
            </a:r>
          </a:p>
        </p:txBody>
      </p:sp>
      <p:sp>
        <p:nvSpPr>
          <p:cNvPr id="11" name="Text Placeholder 10">
            <a:extLst>
              <a:ext uri="{FF2B5EF4-FFF2-40B4-BE49-F238E27FC236}">
                <a16:creationId xmlns:a16="http://schemas.microsoft.com/office/drawing/2014/main" id="{FCDB5D10-A517-4B57-B33D-B5465AA329A9}"/>
              </a:ext>
            </a:extLst>
          </p:cNvPr>
          <p:cNvSpPr>
            <a:spLocks noGrp="1"/>
          </p:cNvSpPr>
          <p:nvPr>
            <p:ph type="body" sz="quarter" idx="3"/>
          </p:nvPr>
        </p:nvSpPr>
        <p:spPr>
          <a:xfrm>
            <a:off x="3419873" y="1535113"/>
            <a:ext cx="5266928" cy="639762"/>
          </a:xfrm>
        </p:spPr>
        <p:txBody>
          <a:bodyPr>
            <a:normAutofit/>
          </a:bodyPr>
          <a:lstStyle/>
          <a:p>
            <a:r>
              <a:rPr lang="en-US" dirty="0">
                <a:solidFill>
                  <a:schemeClr val="tx2"/>
                </a:solidFill>
              </a:rPr>
              <a:t>Intermediary</a:t>
            </a:r>
          </a:p>
        </p:txBody>
      </p:sp>
      <p:sp>
        <p:nvSpPr>
          <p:cNvPr id="12" name="Content Placeholder 11">
            <a:extLst>
              <a:ext uri="{FF2B5EF4-FFF2-40B4-BE49-F238E27FC236}">
                <a16:creationId xmlns:a16="http://schemas.microsoft.com/office/drawing/2014/main" id="{31C60C61-A886-4F61-84BF-F49CB18FD98A}"/>
              </a:ext>
            </a:extLst>
          </p:cNvPr>
          <p:cNvSpPr>
            <a:spLocks noGrp="1"/>
          </p:cNvSpPr>
          <p:nvPr>
            <p:ph sz="quarter" idx="4"/>
          </p:nvPr>
        </p:nvSpPr>
        <p:spPr>
          <a:xfrm>
            <a:off x="3419872" y="2174875"/>
            <a:ext cx="5266929" cy="3774405"/>
          </a:xfrm>
        </p:spPr>
        <p:txBody>
          <a:bodyPr>
            <a:normAutofit lnSpcReduction="10000"/>
          </a:bodyPr>
          <a:lstStyle/>
          <a:p>
            <a:r>
              <a:rPr lang="en-US" dirty="0"/>
              <a:t>Material circumstances </a:t>
            </a:r>
          </a:p>
          <a:p>
            <a:pPr lvl="1"/>
            <a:r>
              <a:rPr lang="en-US" dirty="0"/>
              <a:t>housing, neighborhood quality, consumption potential, physical work environment</a:t>
            </a:r>
          </a:p>
          <a:p>
            <a:r>
              <a:rPr lang="en-US" dirty="0"/>
              <a:t>Psychosocial circumstances </a:t>
            </a:r>
          </a:p>
          <a:p>
            <a:pPr lvl="1"/>
            <a:r>
              <a:rPr lang="en-US" dirty="0"/>
              <a:t>stressors, living circumstances and relationships, social support &amp; coping styles</a:t>
            </a:r>
          </a:p>
          <a:p>
            <a:r>
              <a:rPr lang="en-US" dirty="0" err="1"/>
              <a:t>Behavioural</a:t>
            </a:r>
            <a:r>
              <a:rPr lang="en-US" dirty="0"/>
              <a:t> and/or biological factors </a:t>
            </a:r>
          </a:p>
          <a:p>
            <a:pPr lvl="1"/>
            <a:r>
              <a:rPr lang="en-US" dirty="0"/>
              <a:t>nutrition, physical activity, tobacco &amp; alcohol consumption, genetic factors</a:t>
            </a:r>
          </a:p>
        </p:txBody>
      </p:sp>
    </p:spTree>
    <p:extLst>
      <p:ext uri="{BB962C8B-B14F-4D97-AF65-F5344CB8AC3E}">
        <p14:creationId xmlns:p14="http://schemas.microsoft.com/office/powerpoint/2010/main" val="2148187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Extract 6"/>
          <p:cNvSpPr/>
          <p:nvPr/>
        </p:nvSpPr>
        <p:spPr>
          <a:xfrm>
            <a:off x="533400" y="3068960"/>
            <a:ext cx="8229600" cy="2840360"/>
          </a:xfrm>
          <a:prstGeom prst="flowChartExtract">
            <a:avLst/>
          </a:prstGeom>
          <a:solidFill>
            <a:schemeClr val="accent6">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r>
              <a:rPr lang="en-CA" dirty="0"/>
              <a:t>Health impact pyramid</a:t>
            </a:r>
          </a:p>
        </p:txBody>
      </p:sp>
      <p:sp>
        <p:nvSpPr>
          <p:cNvPr id="3" name="Content Placeholder 2"/>
          <p:cNvSpPr>
            <a:spLocks noGrp="1"/>
          </p:cNvSpPr>
          <p:nvPr>
            <p:ph idx="1"/>
          </p:nvPr>
        </p:nvSpPr>
        <p:spPr/>
        <p:txBody>
          <a:bodyPr>
            <a:normAutofit lnSpcReduction="10000"/>
          </a:bodyPr>
          <a:lstStyle/>
          <a:p>
            <a:r>
              <a:rPr lang="en-US" dirty="0"/>
              <a:t>Health choices are impacted by factors beyond individuals’ control </a:t>
            </a:r>
            <a:r>
              <a:rPr lang="en-US" sz="1600" dirty="0"/>
              <a:t>(Frieden 2010)</a:t>
            </a:r>
          </a:p>
          <a:p>
            <a:r>
              <a:rPr lang="en-US" dirty="0"/>
              <a:t>Most PH impact = least individual action</a:t>
            </a:r>
          </a:p>
          <a:p>
            <a:pPr lvl="1"/>
            <a:endParaRPr lang="en-US" dirty="0">
              <a:sym typeface="Wingdings" pitchFamily="2" charset="2"/>
            </a:endParaRPr>
          </a:p>
          <a:p>
            <a:pPr marL="457200" lvl="1" indent="0" algn="ctr">
              <a:buNone/>
            </a:pPr>
            <a:r>
              <a:rPr lang="en-US" dirty="0">
                <a:sym typeface="Wingdings" pitchFamily="2" charset="2"/>
              </a:rPr>
              <a:t>Education</a:t>
            </a:r>
          </a:p>
          <a:p>
            <a:pPr marL="457200" lvl="1" indent="0" algn="ctr">
              <a:buNone/>
            </a:pPr>
            <a:r>
              <a:rPr lang="en-US" dirty="0">
                <a:sym typeface="Wingdings" pitchFamily="2" charset="2"/>
              </a:rPr>
              <a:t>Clinical intervention</a:t>
            </a:r>
          </a:p>
          <a:p>
            <a:pPr marL="457200" lvl="1" indent="0" algn="ctr">
              <a:buNone/>
            </a:pPr>
            <a:r>
              <a:rPr lang="en-US" dirty="0">
                <a:sym typeface="Wingdings" pitchFamily="2" charset="2"/>
              </a:rPr>
              <a:t>Long term intervention</a:t>
            </a:r>
          </a:p>
          <a:p>
            <a:pPr marL="457200" lvl="1" indent="0" algn="ctr">
              <a:buNone/>
            </a:pPr>
            <a:r>
              <a:rPr lang="en-US" dirty="0">
                <a:sym typeface="Wingdings" pitchFamily="2" charset="2"/>
              </a:rPr>
              <a:t>Default decision context</a:t>
            </a:r>
          </a:p>
          <a:p>
            <a:pPr marL="457200" lvl="1" indent="0" algn="ctr">
              <a:buNone/>
            </a:pPr>
            <a:r>
              <a:rPr lang="en-US" dirty="0"/>
              <a:t>Socio-economic determinants of health</a:t>
            </a:r>
          </a:p>
        </p:txBody>
      </p:sp>
      <p:sp>
        <p:nvSpPr>
          <p:cNvPr id="10" name="Up Arrow 9"/>
          <p:cNvSpPr/>
          <p:nvPr/>
        </p:nvSpPr>
        <p:spPr>
          <a:xfrm>
            <a:off x="76200" y="3284984"/>
            <a:ext cx="1066800" cy="2230760"/>
          </a:xfrm>
          <a:prstGeom prst="upArrow">
            <a:avLst/>
          </a:prstGeom>
          <a:solidFill>
            <a:srgbClr val="0070C0"/>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CA" sz="2400" dirty="0">
                <a:solidFill>
                  <a:schemeClr val="bg1"/>
                </a:solidFill>
              </a:rPr>
              <a:t>EFFORT</a:t>
            </a:r>
          </a:p>
        </p:txBody>
      </p:sp>
      <p:sp>
        <p:nvSpPr>
          <p:cNvPr id="8" name="Up Arrow 7"/>
          <p:cNvSpPr/>
          <p:nvPr/>
        </p:nvSpPr>
        <p:spPr>
          <a:xfrm rot="10800000">
            <a:off x="8001000" y="3284984"/>
            <a:ext cx="1066800" cy="2230760"/>
          </a:xfrm>
          <a:prstGeom prst="upArrow">
            <a:avLst/>
          </a:prstGeom>
          <a:solidFill>
            <a:srgbClr val="0070C0"/>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CA" sz="2400" dirty="0">
                <a:solidFill>
                  <a:schemeClr val="bg1"/>
                </a:solidFill>
              </a:rPr>
              <a:t>IMPACT</a:t>
            </a:r>
          </a:p>
        </p:txBody>
      </p:sp>
    </p:spTree>
    <p:extLst>
      <p:ext uri="{BB962C8B-B14F-4D97-AF65-F5344CB8AC3E}">
        <p14:creationId xmlns:p14="http://schemas.microsoft.com/office/powerpoint/2010/main" val="670439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Healthy public policy</a:t>
            </a:r>
            <a:endParaRPr lang="en-CA" dirty="0"/>
          </a:p>
        </p:txBody>
      </p:sp>
      <p:sp>
        <p:nvSpPr>
          <p:cNvPr id="3" name="Content Placeholder 2"/>
          <p:cNvSpPr>
            <a:spLocks noGrp="1"/>
          </p:cNvSpPr>
          <p:nvPr>
            <p:ph idx="1"/>
          </p:nvPr>
        </p:nvSpPr>
        <p:spPr/>
        <p:txBody>
          <a:bodyPr>
            <a:normAutofit lnSpcReduction="10000"/>
          </a:bodyPr>
          <a:lstStyle/>
          <a:p>
            <a:endParaRPr lang="en-US" dirty="0"/>
          </a:p>
          <a:p>
            <a:pPr marL="0" indent="0" algn="ctr">
              <a:buNone/>
            </a:pPr>
            <a:r>
              <a:rPr lang="en-US" dirty="0"/>
              <a:t>Policy that improves health by</a:t>
            </a:r>
          </a:p>
          <a:p>
            <a:pPr marL="0" indent="0" algn="ctr">
              <a:buNone/>
            </a:pPr>
            <a:r>
              <a:rPr lang="en-US" dirty="0"/>
              <a:t>addressing social, economic, and environmental</a:t>
            </a:r>
          </a:p>
          <a:p>
            <a:pPr marL="0" indent="0" algn="ctr">
              <a:buNone/>
            </a:pPr>
            <a:r>
              <a:rPr lang="en-US" dirty="0"/>
              <a:t>determinants of health</a:t>
            </a:r>
          </a:p>
          <a:p>
            <a:pPr marL="0" indent="0">
              <a:buNone/>
            </a:pPr>
            <a:endParaRPr lang="en-US" dirty="0"/>
          </a:p>
          <a:p>
            <a:pPr marL="0" indent="0">
              <a:buNone/>
            </a:pPr>
            <a:endParaRPr lang="en-US" dirty="0"/>
          </a:p>
          <a:p>
            <a:pPr marL="0" indent="0">
              <a:buNone/>
            </a:pPr>
            <a:endParaRPr lang="en-US" dirty="0">
              <a:hlinkClick r:id="rId3"/>
            </a:endParaRPr>
          </a:p>
          <a:p>
            <a:pPr marL="0" indent="0" algn="r">
              <a:buNone/>
            </a:pPr>
            <a:r>
              <a:rPr lang="en-US" sz="2000" dirty="0">
                <a:hlinkClick r:id="rId3"/>
              </a:rPr>
              <a:t>www.ncchpp.ca</a:t>
            </a:r>
            <a:r>
              <a:rPr lang="en-US" sz="2000" dirty="0"/>
              <a:t> </a:t>
            </a:r>
          </a:p>
          <a:p>
            <a:endParaRPr lang="en-US" dirty="0"/>
          </a:p>
          <a:p>
            <a:endParaRPr lang="en-CA" dirty="0"/>
          </a:p>
        </p:txBody>
      </p:sp>
    </p:spTree>
    <p:extLst>
      <p:ext uri="{BB962C8B-B14F-4D97-AF65-F5344CB8AC3E}">
        <p14:creationId xmlns:p14="http://schemas.microsoft.com/office/powerpoint/2010/main" val="1428547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p:txBody>
          <a:bodyPr/>
          <a:lstStyle/>
          <a:p>
            <a:r>
              <a:rPr lang="en-US"/>
              <a:t>Public health practice is changing</a:t>
            </a:r>
            <a:endParaRPr lang="en-US" dirty="0"/>
          </a:p>
        </p:txBody>
      </p:sp>
      <p:pic>
        <p:nvPicPr>
          <p:cNvPr id="6" name="Content Placeholder 8"/>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10511" t="1007" b="47"/>
          <a:stretch/>
        </p:blipFill>
        <p:spPr>
          <a:xfrm>
            <a:off x="457200" y="1772816"/>
            <a:ext cx="3473390" cy="2880320"/>
          </a:xfrm>
          <a:prstGeom prst="rect">
            <a:avLst/>
          </a:prstGeom>
          <a:ln>
            <a:noFill/>
          </a:ln>
          <a:effectLst>
            <a:outerShdw blurRad="190500" algn="tl" rotWithShape="0">
              <a:srgbClr val="000000">
                <a:alpha val="70000"/>
              </a:srgbClr>
            </a:outerShdw>
          </a:effectLst>
        </p:spPr>
      </p:pic>
      <p:sp>
        <p:nvSpPr>
          <p:cNvPr id="5" name="Content Placeholder 4"/>
          <p:cNvSpPr>
            <a:spLocks noGrp="1"/>
          </p:cNvSpPr>
          <p:nvPr>
            <p:ph sz="half" idx="2"/>
          </p:nvPr>
        </p:nvSpPr>
        <p:spPr>
          <a:xfrm>
            <a:off x="4211960" y="1600201"/>
            <a:ext cx="4608512" cy="4349080"/>
          </a:xfrm>
        </p:spPr>
        <p:txBody>
          <a:bodyPr/>
          <a:lstStyle/>
          <a:p>
            <a:r>
              <a:rPr lang="en-US" dirty="0"/>
              <a:t>Shift focus from individuals </a:t>
            </a:r>
            <a:r>
              <a:rPr lang="en-US" dirty="0">
                <a:sym typeface="Wingdings" pitchFamily="2" charset="2"/>
              </a:rPr>
              <a:t>to structures &amp; systems</a:t>
            </a:r>
            <a:endParaRPr lang="en-US" sz="2000" dirty="0">
              <a:sym typeface="Wingdings" pitchFamily="2" charset="2"/>
            </a:endParaRPr>
          </a:p>
          <a:p>
            <a:r>
              <a:rPr lang="en-US" dirty="0">
                <a:sym typeface="Wingdings" pitchFamily="2" charset="2"/>
              </a:rPr>
              <a:t>Make healthy choices easy choices</a:t>
            </a:r>
          </a:p>
          <a:p>
            <a:r>
              <a:rPr lang="en-US" dirty="0">
                <a:sym typeface="Wingdings" pitchFamily="2" charset="2"/>
              </a:rPr>
              <a:t>Address root causes </a:t>
            </a:r>
          </a:p>
          <a:p>
            <a:r>
              <a:rPr lang="en-US" dirty="0">
                <a:sym typeface="Wingdings" pitchFamily="2" charset="2"/>
              </a:rPr>
              <a:t>SDH &amp; health equity</a:t>
            </a:r>
          </a:p>
        </p:txBody>
      </p:sp>
      <p:sp>
        <p:nvSpPr>
          <p:cNvPr id="7" name="TextBox 6">
            <a:extLst>
              <a:ext uri="{FF2B5EF4-FFF2-40B4-BE49-F238E27FC236}">
                <a16:creationId xmlns:a16="http://schemas.microsoft.com/office/drawing/2014/main" id="{6C227349-AD02-4927-A3B4-F5B04131C240}"/>
              </a:ext>
            </a:extLst>
          </p:cNvPr>
          <p:cNvSpPr txBox="1"/>
          <p:nvPr/>
        </p:nvSpPr>
        <p:spPr>
          <a:xfrm>
            <a:off x="1763688" y="4653136"/>
            <a:ext cx="2166902" cy="276999"/>
          </a:xfrm>
          <a:prstGeom prst="rect">
            <a:avLst/>
          </a:prstGeom>
          <a:noFill/>
        </p:spPr>
        <p:txBody>
          <a:bodyPr wrap="square" rtlCol="0">
            <a:spAutoFit/>
          </a:bodyPr>
          <a:lstStyle/>
          <a:p>
            <a:pPr algn="r"/>
            <a:r>
              <a:rPr lang="en-CA" sz="1200" dirty="0">
                <a:solidFill>
                  <a:schemeClr val="tx2"/>
                </a:solidFill>
              </a:rPr>
              <a:t>Photo: Karen Rideout</a:t>
            </a:r>
          </a:p>
        </p:txBody>
      </p:sp>
    </p:spTree>
    <p:extLst>
      <p:ext uri="{BB962C8B-B14F-4D97-AF65-F5344CB8AC3E}">
        <p14:creationId xmlns:p14="http://schemas.microsoft.com/office/powerpoint/2010/main" val="3471790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p:txBody>
          <a:bodyPr/>
          <a:lstStyle/>
          <a:p>
            <a:r>
              <a:rPr lang="en-US" dirty="0"/>
              <a:t>EPH role is changing</a:t>
            </a:r>
          </a:p>
        </p:txBody>
      </p:sp>
      <p:pic>
        <p:nvPicPr>
          <p:cNvPr id="6" name="Picture 2"/>
          <p:cNvPicPr>
            <a:picLocks noGrp="1" noChangeAspect="1" noChangeArrowheads="1"/>
          </p:cNvPicPr>
          <p:nvPr>
            <p:ph sz="half" idx="1"/>
          </p:nvPr>
        </p:nvPicPr>
        <p:blipFill rotWithShape="1">
          <a:blip r:embed="rId3" cstate="screen">
            <a:extLst>
              <a:ext uri="{BEBA8EAE-BF5A-486C-A8C5-ECC9F3942E4B}">
                <a14:imgProps xmlns:a14="http://schemas.microsoft.com/office/drawing/2010/main">
                  <a14:imgLayer r:embed="rId4">
                    <a14:imgEffect>
                      <a14:colorTemperature colorTemp="5900"/>
                    </a14:imgEffect>
                    <a14:imgEffect>
                      <a14:saturation sat="200000"/>
                    </a14:imgEffect>
                  </a14:imgLayer>
                </a14:imgProps>
              </a:ext>
              <a:ext uri="{28A0092B-C50C-407E-A947-70E740481C1C}">
                <a14:useLocalDpi xmlns:a14="http://schemas.microsoft.com/office/drawing/2010/main"/>
              </a:ext>
            </a:extLst>
          </a:blip>
          <a:srcRect l="11228" t="334" r="5287" b="-747"/>
          <a:stretch/>
        </p:blipFill>
        <p:spPr>
          <a:xfrm>
            <a:off x="457200" y="1772816"/>
            <a:ext cx="3240360" cy="2592288"/>
          </a:xfrm>
          <a:prstGeom prst="rect">
            <a:avLst/>
          </a:prstGeom>
          <a:ln>
            <a:noFill/>
          </a:ln>
          <a:effectLst>
            <a:outerShdw blurRad="190500" algn="tl" rotWithShape="0">
              <a:srgbClr val="000000">
                <a:alpha val="70000"/>
              </a:srgbClr>
            </a:outerShdw>
          </a:effectLst>
        </p:spPr>
      </p:pic>
      <p:sp>
        <p:nvSpPr>
          <p:cNvPr id="5" name="Content Placeholder 4"/>
          <p:cNvSpPr>
            <a:spLocks noGrp="1"/>
          </p:cNvSpPr>
          <p:nvPr>
            <p:ph sz="half" idx="2"/>
          </p:nvPr>
        </p:nvSpPr>
        <p:spPr>
          <a:xfrm>
            <a:off x="3923928" y="1600201"/>
            <a:ext cx="4896544" cy="4349080"/>
          </a:xfrm>
        </p:spPr>
        <p:txBody>
          <a:bodyPr/>
          <a:lstStyle/>
          <a:p>
            <a:r>
              <a:rPr lang="en-US" dirty="0"/>
              <a:t>Judicious use of enforcement to </a:t>
            </a:r>
            <a:br>
              <a:rPr lang="en-US" dirty="0"/>
            </a:br>
            <a:r>
              <a:rPr lang="en-US" dirty="0"/>
              <a:t>consider the big picture</a:t>
            </a:r>
          </a:p>
          <a:p>
            <a:r>
              <a:rPr lang="en-US" dirty="0"/>
              <a:t>Less reliance on enforcement and more support for healthy practices</a:t>
            </a:r>
          </a:p>
          <a:p>
            <a:r>
              <a:rPr lang="en-US" dirty="0"/>
              <a:t>Scaling up from local practice to policy?</a:t>
            </a:r>
          </a:p>
          <a:p>
            <a:endParaRPr lang="en-US" dirty="0"/>
          </a:p>
          <a:p>
            <a:endParaRPr lang="en-US" dirty="0"/>
          </a:p>
          <a:p>
            <a:endParaRPr lang="en-US" dirty="0"/>
          </a:p>
        </p:txBody>
      </p:sp>
      <p:sp>
        <p:nvSpPr>
          <p:cNvPr id="8" name="TextBox 7">
            <a:extLst>
              <a:ext uri="{FF2B5EF4-FFF2-40B4-BE49-F238E27FC236}">
                <a16:creationId xmlns:a16="http://schemas.microsoft.com/office/drawing/2014/main" id="{FD6C3C6B-0E2D-43E7-A7B3-9B19ED4912A1}"/>
              </a:ext>
            </a:extLst>
          </p:cNvPr>
          <p:cNvSpPr txBox="1"/>
          <p:nvPr/>
        </p:nvSpPr>
        <p:spPr>
          <a:xfrm>
            <a:off x="1530658" y="4365104"/>
            <a:ext cx="2166902" cy="276999"/>
          </a:xfrm>
          <a:prstGeom prst="rect">
            <a:avLst/>
          </a:prstGeom>
          <a:noFill/>
        </p:spPr>
        <p:txBody>
          <a:bodyPr wrap="square" rtlCol="0">
            <a:spAutoFit/>
          </a:bodyPr>
          <a:lstStyle/>
          <a:p>
            <a:pPr algn="r"/>
            <a:r>
              <a:rPr lang="en-CA" sz="1200" dirty="0">
                <a:solidFill>
                  <a:schemeClr val="tx2"/>
                </a:solidFill>
              </a:rPr>
              <a:t>Photo: Karen Rideout</a:t>
            </a:r>
          </a:p>
        </p:txBody>
      </p:sp>
    </p:spTree>
    <p:extLst>
      <p:ext uri="{BB962C8B-B14F-4D97-AF65-F5344CB8AC3E}">
        <p14:creationId xmlns:p14="http://schemas.microsoft.com/office/powerpoint/2010/main" val="3665400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a:t>Ways to integrate an equity lens into eph practice</a:t>
            </a:r>
            <a:endParaRPr lang="en-CA" dirty="0"/>
          </a:p>
        </p:txBody>
      </p:sp>
    </p:spTree>
    <p:extLst>
      <p:ext uri="{BB962C8B-B14F-4D97-AF65-F5344CB8AC3E}">
        <p14:creationId xmlns:p14="http://schemas.microsoft.com/office/powerpoint/2010/main" val="1798487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Re-imagining “environment”</a:t>
            </a:r>
          </a:p>
        </p:txBody>
      </p:sp>
      <p:graphicFrame>
        <p:nvGraphicFramePr>
          <p:cNvPr id="4" name="Content Placeholder 3"/>
          <p:cNvGraphicFramePr>
            <a:graphicFrameLocks noGrp="1"/>
          </p:cNvGraphicFramePr>
          <p:nvPr>
            <p:ph idx="1"/>
            <p:extLst/>
          </p:nvPr>
        </p:nvGraphicFramePr>
        <p:xfrm>
          <a:off x="457200" y="1124744"/>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2260497" y="5695681"/>
            <a:ext cx="6883503" cy="276999"/>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Barnett and Casper, 2001 </a:t>
            </a:r>
            <a:r>
              <a:rPr kumimoji="0" lang="en-CA"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8"/>
              </a:rPr>
              <a:t>http://www.ncbi.nlm.nih.gov/pmc/articles/PMC1446600/pdf/11249033.pdf</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40517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2670"/>
            <a:ext cx="8229600" cy="1282154"/>
          </a:xfrm>
        </p:spPr>
        <p:txBody>
          <a:bodyPr>
            <a:noAutofit/>
          </a:bodyPr>
          <a:lstStyle/>
          <a:p>
            <a:r>
              <a:rPr lang="en-CA" dirty="0"/>
              <a:t>Moving toward</a:t>
            </a:r>
            <a:br>
              <a:rPr lang="en-CA" dirty="0"/>
            </a:br>
            <a:r>
              <a:rPr lang="en-CA" dirty="0"/>
              <a:t>equity-oriented EH practice</a:t>
            </a: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0025" y="2204864"/>
            <a:ext cx="9028479" cy="2885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rrow: Right 2">
            <a:extLst>
              <a:ext uri="{FF2B5EF4-FFF2-40B4-BE49-F238E27FC236}">
                <a16:creationId xmlns:a16="http://schemas.microsoft.com/office/drawing/2014/main" id="{9637DC41-6515-4D89-8129-9DE994010163}"/>
              </a:ext>
            </a:extLst>
          </p:cNvPr>
          <p:cNvSpPr/>
          <p:nvPr/>
        </p:nvSpPr>
        <p:spPr>
          <a:xfrm rot="1060901">
            <a:off x="1768558" y="2082137"/>
            <a:ext cx="6310450" cy="3384376"/>
          </a:xfrm>
          <a:prstGeom prst="rightArrow">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578353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Responding to inequities</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628800"/>
            <a:ext cx="8229600" cy="4217527"/>
          </a:xfrm>
        </p:spPr>
      </p:pic>
    </p:spTree>
    <p:extLst>
      <p:ext uri="{BB962C8B-B14F-4D97-AF65-F5344CB8AC3E}">
        <p14:creationId xmlns:p14="http://schemas.microsoft.com/office/powerpoint/2010/main" val="1737028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2700" b="1" dirty="0">
                <a:solidFill>
                  <a:srgbClr val="002060"/>
                </a:solidFill>
                <a:latin typeface="Arial" panose="020B0604020202020204" pitchFamily="34" charset="0"/>
                <a:cs typeface="Arial" panose="020B0604020202020204" pitchFamily="34" charset="0"/>
              </a:rPr>
              <a:t>Capacity to advance health equity in EHP</a:t>
            </a:r>
          </a:p>
        </p:txBody>
      </p:sp>
      <p:graphicFrame>
        <p:nvGraphicFramePr>
          <p:cNvPr id="6" name="Content Placeholder 5"/>
          <p:cNvGraphicFramePr>
            <a:graphicFrameLocks noGrp="1"/>
          </p:cNvGraphicFramePr>
          <p:nvPr>
            <p:ph idx="1"/>
            <p:extLst/>
          </p:nvPr>
        </p:nvGraphicFramePr>
        <p:xfrm>
          <a:off x="457200" y="1577752"/>
          <a:ext cx="8229600" cy="3507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65421" y="1700808"/>
            <a:ext cx="367130" cy="920700"/>
          </a:xfrm>
          <a:prstGeom prst="rect">
            <a:avLst/>
          </a:prstGeom>
        </p:spPr>
      </p:pic>
      <p:sp>
        <p:nvSpPr>
          <p:cNvPr id="3" name="Rectangle 2"/>
          <p:cNvSpPr/>
          <p:nvPr/>
        </p:nvSpPr>
        <p:spPr>
          <a:xfrm>
            <a:off x="179512" y="5287852"/>
            <a:ext cx="8784976" cy="338554"/>
          </a:xfrm>
          <a:prstGeom prst="rect">
            <a:avLst/>
          </a:prstGeom>
        </p:spPr>
        <p:txBody>
          <a:bodyPr wrap="square">
            <a:spAutoFit/>
          </a:bodyPr>
          <a:lstStyle/>
          <a:p>
            <a:pPr algn="ctr"/>
            <a:r>
              <a:rPr lang="en-CA" sz="1600" dirty="0">
                <a:solidFill>
                  <a:schemeClr val="tx2"/>
                </a:solidFill>
                <a:hlinkClick r:id="rId9"/>
              </a:rPr>
              <a:t>http://www.bccdc.ca/health-professionals/professional-resources/health-equity-environmental-health</a:t>
            </a:r>
            <a:r>
              <a:rPr lang="en-CA" sz="1600" dirty="0">
                <a:solidFill>
                  <a:schemeClr val="tx2"/>
                </a:solidFill>
              </a:rPr>
              <a:t> </a:t>
            </a:r>
          </a:p>
        </p:txBody>
      </p:sp>
    </p:spTree>
    <p:extLst>
      <p:ext uri="{BB962C8B-B14F-4D97-AF65-F5344CB8AC3E}">
        <p14:creationId xmlns:p14="http://schemas.microsoft.com/office/powerpoint/2010/main" val="341391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Objectives</a:t>
            </a:r>
          </a:p>
        </p:txBody>
      </p:sp>
      <p:sp>
        <p:nvSpPr>
          <p:cNvPr id="4" name="Content Placeholder 3">
            <a:extLst>
              <a:ext uri="{FF2B5EF4-FFF2-40B4-BE49-F238E27FC236}">
                <a16:creationId xmlns:a16="http://schemas.microsoft.com/office/drawing/2014/main" id="{DC87D6C9-9DA3-4740-89FB-7F0EBDA1F194}"/>
              </a:ext>
            </a:extLst>
          </p:cNvPr>
          <p:cNvSpPr>
            <a:spLocks noGrp="1"/>
          </p:cNvSpPr>
          <p:nvPr>
            <p:ph idx="1"/>
          </p:nvPr>
        </p:nvSpPr>
        <p:spPr/>
        <p:txBody>
          <a:bodyPr>
            <a:normAutofit/>
          </a:bodyPr>
          <a:lstStyle/>
          <a:p>
            <a:r>
              <a:rPr lang="en-US" dirty="0"/>
              <a:t>Review how health equity and social determinants relate to EPHP practice</a:t>
            </a:r>
          </a:p>
          <a:p>
            <a:r>
              <a:rPr lang="en-CA" dirty="0"/>
              <a:t>Explore ways to increase capacity for health equity action at the EPHP and organizational levels</a:t>
            </a:r>
            <a:endParaRPr lang="en-US" dirty="0"/>
          </a:p>
        </p:txBody>
      </p:sp>
    </p:spTree>
    <p:extLst>
      <p:ext uri="{BB962C8B-B14F-4D97-AF65-F5344CB8AC3E}">
        <p14:creationId xmlns:p14="http://schemas.microsoft.com/office/powerpoint/2010/main" val="272119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Facilitators and barriers</a:t>
            </a:r>
          </a:p>
        </p:txBody>
      </p:sp>
      <p:graphicFrame>
        <p:nvGraphicFramePr>
          <p:cNvPr id="18" name="Content Placeholder 17"/>
          <p:cNvGraphicFramePr>
            <a:graphicFrameLocks noGrp="1"/>
          </p:cNvGraphicFramePr>
          <p:nvPr>
            <p:ph idx="1"/>
            <p:extLst/>
          </p:nvPr>
        </p:nvGraphicFramePr>
        <p:xfrm>
          <a:off x="395536" y="1268760"/>
          <a:ext cx="8363272" cy="4198386"/>
        </p:xfrm>
        <a:graphic>
          <a:graphicData uri="http://schemas.openxmlformats.org/drawingml/2006/table">
            <a:tbl>
              <a:tblPr firstRow="1" firstCol="1" bandRow="1">
                <a:tableStyleId>{3C2FFA5D-87B4-456A-9821-1D502468CF0F}</a:tableStyleId>
              </a:tblPr>
              <a:tblGrid>
                <a:gridCol w="1296144">
                  <a:extLst>
                    <a:ext uri="{9D8B030D-6E8A-4147-A177-3AD203B41FA5}">
                      <a16:colId xmlns:a16="http://schemas.microsoft.com/office/drawing/2014/main" val="20000"/>
                    </a:ext>
                  </a:extLst>
                </a:gridCol>
                <a:gridCol w="4279371">
                  <a:extLst>
                    <a:ext uri="{9D8B030D-6E8A-4147-A177-3AD203B41FA5}">
                      <a16:colId xmlns:a16="http://schemas.microsoft.com/office/drawing/2014/main" val="20001"/>
                    </a:ext>
                  </a:extLst>
                </a:gridCol>
                <a:gridCol w="2787757">
                  <a:extLst>
                    <a:ext uri="{9D8B030D-6E8A-4147-A177-3AD203B41FA5}">
                      <a16:colId xmlns:a16="http://schemas.microsoft.com/office/drawing/2014/main" val="20002"/>
                    </a:ext>
                  </a:extLst>
                </a:gridCol>
              </a:tblGrid>
              <a:tr h="368514">
                <a:tc>
                  <a:txBody>
                    <a:bodyPr/>
                    <a:lstStyle/>
                    <a:p>
                      <a:endParaRPr lang="en-CA" dirty="0">
                        <a:solidFill>
                          <a:schemeClr val="bg1"/>
                        </a:solidFill>
                      </a:endParaRPr>
                    </a:p>
                  </a:txBody>
                  <a:tcPr/>
                </a:tc>
                <a:tc>
                  <a:txBody>
                    <a:bodyPr/>
                    <a:lstStyle/>
                    <a:p>
                      <a:r>
                        <a:rPr lang="en-CA" dirty="0"/>
                        <a:t>Facilitators</a:t>
                      </a:r>
                      <a:endParaRPr lang="en-CA" dirty="0">
                        <a:solidFill>
                          <a:schemeClr val="bg1"/>
                        </a:solidFill>
                      </a:endParaRPr>
                    </a:p>
                  </a:txBody>
                  <a:tcPr/>
                </a:tc>
                <a:tc>
                  <a:txBody>
                    <a:bodyPr/>
                    <a:lstStyle/>
                    <a:p>
                      <a:r>
                        <a:rPr lang="en-CA" dirty="0"/>
                        <a:t>Barriers</a:t>
                      </a:r>
                      <a:endParaRPr lang="en-CA" dirty="0">
                        <a:solidFill>
                          <a:schemeClr val="bg1"/>
                        </a:solidFill>
                      </a:endParaRPr>
                    </a:p>
                  </a:txBody>
                  <a:tcPr/>
                </a:tc>
                <a:extLst>
                  <a:ext uri="{0D108BD9-81ED-4DB2-BD59-A6C34878D82A}">
                    <a16:rowId xmlns:a16="http://schemas.microsoft.com/office/drawing/2014/main" val="10000"/>
                  </a:ext>
                </a:extLst>
              </a:tr>
              <a:tr h="1503694">
                <a:tc>
                  <a:txBody>
                    <a:bodyPr/>
                    <a:lstStyle/>
                    <a:p>
                      <a:r>
                        <a:rPr lang="en-CA" sz="2000" dirty="0"/>
                        <a:t>Individual</a:t>
                      </a:r>
                      <a:endParaRPr lang="en-CA" sz="2000" dirty="0">
                        <a:solidFill>
                          <a:schemeClr val="bg1"/>
                        </a:solidFill>
                      </a:endParaRPr>
                    </a:p>
                  </a:txBody>
                  <a:tcPr/>
                </a:tc>
                <a:tc>
                  <a:txBody>
                    <a:bodyPr/>
                    <a:lstStyle/>
                    <a:p>
                      <a:pPr marL="285750" lvl="0" indent="-285750" defTabSz="400050">
                        <a:lnSpc>
                          <a:spcPct val="90000"/>
                        </a:lnSpc>
                        <a:spcBef>
                          <a:spcPct val="0"/>
                        </a:spcBef>
                        <a:buFont typeface="Arial" panose="020B0604020202020204" pitchFamily="34" charset="0"/>
                        <a:buChar char="•"/>
                      </a:pPr>
                      <a:r>
                        <a:rPr lang="en-CA" sz="2000" kern="1200" dirty="0"/>
                        <a:t>Discretionary powers</a:t>
                      </a:r>
                    </a:p>
                    <a:p>
                      <a:pPr marL="285750" lvl="0" indent="-285750" defTabSz="400050">
                        <a:lnSpc>
                          <a:spcPct val="90000"/>
                        </a:lnSpc>
                        <a:spcBef>
                          <a:spcPct val="0"/>
                        </a:spcBef>
                        <a:buFont typeface="Arial" panose="020B0604020202020204" pitchFamily="34" charset="0"/>
                        <a:buChar char="•"/>
                      </a:pPr>
                      <a:r>
                        <a:rPr lang="en-CA" sz="2000" kern="1200" dirty="0"/>
                        <a:t>Values/principles/shared vision of health promotion</a:t>
                      </a:r>
                    </a:p>
                    <a:p>
                      <a:pPr marL="285750" lvl="0" indent="-285750" defTabSz="400050">
                        <a:lnSpc>
                          <a:spcPct val="90000"/>
                        </a:lnSpc>
                        <a:spcBef>
                          <a:spcPct val="0"/>
                        </a:spcBef>
                        <a:buFont typeface="Arial" panose="020B0604020202020204" pitchFamily="34" charset="0"/>
                        <a:buChar char="•"/>
                      </a:pPr>
                      <a:r>
                        <a:rPr lang="en-CA" sz="2000" kern="1200" dirty="0"/>
                        <a:t>Strong personal networks</a:t>
                      </a:r>
                    </a:p>
                    <a:p>
                      <a:pPr marL="285750" lvl="0" indent="-285750" defTabSz="400050">
                        <a:lnSpc>
                          <a:spcPct val="90000"/>
                        </a:lnSpc>
                        <a:spcBef>
                          <a:spcPct val="0"/>
                        </a:spcBef>
                        <a:buFont typeface="Arial" panose="020B0604020202020204" pitchFamily="34" charset="0"/>
                        <a:buChar char="•"/>
                      </a:pPr>
                      <a:r>
                        <a:rPr lang="en-CA" sz="2000" kern="1200" dirty="0"/>
                        <a:t>Capacity (training and experience)</a:t>
                      </a:r>
                      <a:endParaRPr lang="en-CA" sz="2000" kern="1200" dirty="0">
                        <a:solidFill>
                          <a:schemeClr val="bg1"/>
                        </a:solidFill>
                      </a:endParaRPr>
                    </a:p>
                  </a:txBody>
                  <a:tcPr/>
                </a:tc>
                <a:tc>
                  <a:txBody>
                    <a:bodyPr/>
                    <a:lstStyle/>
                    <a:p>
                      <a:pPr marL="285750" lvl="0" indent="-285750" defTabSz="400050">
                        <a:lnSpc>
                          <a:spcPct val="90000"/>
                        </a:lnSpc>
                        <a:spcBef>
                          <a:spcPct val="0"/>
                        </a:spcBef>
                        <a:buFont typeface="Arial" panose="020B0604020202020204" pitchFamily="34" charset="0"/>
                        <a:buChar char="•"/>
                      </a:pPr>
                      <a:r>
                        <a:rPr lang="en-CA" sz="2000" kern="1200" dirty="0"/>
                        <a:t>Knowledge gaps</a:t>
                      </a:r>
                    </a:p>
                    <a:p>
                      <a:pPr marL="285750" lvl="0" indent="-285750" defTabSz="400050">
                        <a:lnSpc>
                          <a:spcPct val="90000"/>
                        </a:lnSpc>
                        <a:spcBef>
                          <a:spcPct val="0"/>
                        </a:spcBef>
                        <a:buFont typeface="Arial" panose="020B0604020202020204" pitchFamily="34" charset="0"/>
                        <a:buChar char="•"/>
                      </a:pPr>
                      <a:r>
                        <a:rPr lang="en-CA" sz="2000" kern="1200" dirty="0"/>
                        <a:t>Tension between health promotion and enforcement</a:t>
                      </a:r>
                    </a:p>
                    <a:p>
                      <a:pPr marL="285750" lvl="0" indent="-285750" defTabSz="400050">
                        <a:lnSpc>
                          <a:spcPct val="90000"/>
                        </a:lnSpc>
                        <a:spcBef>
                          <a:spcPct val="0"/>
                        </a:spcBef>
                        <a:buFont typeface="Arial" panose="020B0604020202020204" pitchFamily="34" charset="0"/>
                        <a:buChar char="•"/>
                      </a:pPr>
                      <a:r>
                        <a:rPr lang="en-CA" sz="2000" kern="1200" dirty="0"/>
                        <a:t>Lack of guidance</a:t>
                      </a:r>
                      <a:endParaRPr lang="en-CA" sz="2000" kern="1200" dirty="0">
                        <a:solidFill>
                          <a:schemeClr val="bg1"/>
                        </a:solidFill>
                      </a:endParaRPr>
                    </a:p>
                  </a:txBody>
                  <a:tcPr/>
                </a:tc>
                <a:extLst>
                  <a:ext uri="{0D108BD9-81ED-4DB2-BD59-A6C34878D82A}">
                    <a16:rowId xmlns:a16="http://schemas.microsoft.com/office/drawing/2014/main" val="10001"/>
                  </a:ext>
                </a:extLst>
              </a:tr>
              <a:tr h="2326178">
                <a:tc>
                  <a:txBody>
                    <a:bodyPr/>
                    <a:lstStyle/>
                    <a:p>
                      <a:r>
                        <a:rPr lang="en-CA" sz="2000" dirty="0"/>
                        <a:t>Systemic</a:t>
                      </a:r>
                      <a:endParaRPr lang="en-CA" sz="2000" dirty="0">
                        <a:solidFill>
                          <a:schemeClr val="bg1"/>
                        </a:solidFill>
                      </a:endParaRPr>
                    </a:p>
                  </a:txBody>
                  <a:tcPr/>
                </a:tc>
                <a:tc>
                  <a:txBody>
                    <a:bodyPr/>
                    <a:lstStyle/>
                    <a:p>
                      <a:pPr marL="285750" lvl="0" indent="-285750" defTabSz="400050">
                        <a:lnSpc>
                          <a:spcPct val="90000"/>
                        </a:lnSpc>
                        <a:spcBef>
                          <a:spcPct val="0"/>
                        </a:spcBef>
                        <a:buFont typeface="Arial" panose="020B0604020202020204" pitchFamily="34" charset="0"/>
                        <a:buChar char="•"/>
                      </a:pPr>
                      <a:r>
                        <a:rPr lang="en-CA" sz="2000" kern="1200" dirty="0"/>
                        <a:t>Legislative power and policy</a:t>
                      </a:r>
                    </a:p>
                    <a:p>
                      <a:pPr marL="285750" lvl="0" indent="-285750" defTabSz="400050">
                        <a:lnSpc>
                          <a:spcPct val="90000"/>
                        </a:lnSpc>
                        <a:spcBef>
                          <a:spcPct val="0"/>
                        </a:spcBef>
                        <a:buFont typeface="Arial" panose="020B0604020202020204" pitchFamily="34" charset="0"/>
                        <a:buChar char="•"/>
                      </a:pPr>
                      <a:r>
                        <a:rPr lang="en-CA" sz="2000" kern="1200" dirty="0"/>
                        <a:t>Organizational support/leadership</a:t>
                      </a:r>
                    </a:p>
                    <a:p>
                      <a:pPr marL="285750" lvl="0" indent="-285750" defTabSz="400050">
                        <a:lnSpc>
                          <a:spcPct val="90000"/>
                        </a:lnSpc>
                        <a:spcBef>
                          <a:spcPct val="0"/>
                        </a:spcBef>
                        <a:buFont typeface="Arial" panose="020B0604020202020204" pitchFamily="34" charset="0"/>
                        <a:buChar char="•"/>
                      </a:pPr>
                      <a:r>
                        <a:rPr lang="en-CA" sz="2000" kern="1200" dirty="0"/>
                        <a:t>Organizational structure</a:t>
                      </a:r>
                    </a:p>
                    <a:p>
                      <a:pPr marL="285750" lvl="0" indent="-285750" defTabSz="400050">
                        <a:lnSpc>
                          <a:spcPct val="90000"/>
                        </a:lnSpc>
                        <a:spcBef>
                          <a:spcPct val="0"/>
                        </a:spcBef>
                        <a:buFont typeface="Arial" panose="020B0604020202020204" pitchFamily="34" charset="0"/>
                        <a:buChar char="•"/>
                      </a:pPr>
                      <a:r>
                        <a:rPr lang="en-CA" sz="2000" kern="1200" dirty="0"/>
                        <a:t>Intra-and inter-agency collaboration</a:t>
                      </a:r>
                    </a:p>
                    <a:p>
                      <a:pPr marL="285750" lvl="0" indent="-285750" defTabSz="400050">
                        <a:lnSpc>
                          <a:spcPct val="90000"/>
                        </a:lnSpc>
                        <a:spcBef>
                          <a:spcPct val="0"/>
                        </a:spcBef>
                        <a:buFont typeface="Arial" panose="020B0604020202020204" pitchFamily="34" charset="0"/>
                        <a:buChar char="•"/>
                      </a:pPr>
                      <a:r>
                        <a:rPr lang="en-CA" sz="2000" kern="1200" dirty="0"/>
                        <a:t>External partnerships</a:t>
                      </a:r>
                    </a:p>
                    <a:p>
                      <a:pPr marL="285750" lvl="0" indent="-285750" defTabSz="400050">
                        <a:lnSpc>
                          <a:spcPct val="90000"/>
                        </a:lnSpc>
                        <a:spcBef>
                          <a:spcPct val="0"/>
                        </a:spcBef>
                        <a:buFont typeface="Arial" panose="020B0604020202020204" pitchFamily="34" charset="0"/>
                        <a:buChar char="•"/>
                      </a:pPr>
                      <a:r>
                        <a:rPr lang="en-CA" sz="2000" kern="1200" dirty="0"/>
                        <a:t>Equity tools and strategies</a:t>
                      </a:r>
                    </a:p>
                    <a:p>
                      <a:pPr marL="285750" lvl="0" indent="-285750" defTabSz="400050">
                        <a:lnSpc>
                          <a:spcPct val="90000"/>
                        </a:lnSpc>
                        <a:spcBef>
                          <a:spcPct val="0"/>
                        </a:spcBef>
                        <a:buFont typeface="Arial" panose="020B0604020202020204" pitchFamily="34" charset="0"/>
                        <a:buChar char="•"/>
                      </a:pPr>
                      <a:r>
                        <a:rPr lang="en-CA" sz="2000" kern="1200" dirty="0"/>
                        <a:t>Training/capacity building</a:t>
                      </a:r>
                    </a:p>
                    <a:p>
                      <a:pPr marL="285750" lvl="0" indent="-285750" defTabSz="400050">
                        <a:lnSpc>
                          <a:spcPct val="90000"/>
                        </a:lnSpc>
                        <a:spcBef>
                          <a:spcPct val="0"/>
                        </a:spcBef>
                        <a:buFont typeface="Arial" panose="020B0604020202020204" pitchFamily="34" charset="0"/>
                        <a:buChar char="•"/>
                      </a:pPr>
                      <a:r>
                        <a:rPr lang="en-CA" sz="2000" kern="1200" dirty="0"/>
                        <a:t>Communication</a:t>
                      </a:r>
                      <a:endParaRPr lang="en-CA" sz="2000" kern="1200" dirty="0">
                        <a:solidFill>
                          <a:schemeClr val="bg1"/>
                        </a:solidFill>
                      </a:endParaRPr>
                    </a:p>
                  </a:txBody>
                  <a:tcPr/>
                </a:tc>
                <a:tc>
                  <a:txBody>
                    <a:bodyPr/>
                    <a:lstStyle/>
                    <a:p>
                      <a:pPr marL="285750" lvl="0" indent="-285750" defTabSz="400050">
                        <a:lnSpc>
                          <a:spcPct val="90000"/>
                        </a:lnSpc>
                        <a:spcBef>
                          <a:spcPct val="0"/>
                        </a:spcBef>
                        <a:buFont typeface="Arial" panose="020B0604020202020204" pitchFamily="34" charset="0"/>
                        <a:buChar char="•"/>
                      </a:pPr>
                      <a:r>
                        <a:rPr lang="en-CA" sz="2000" kern="1200" dirty="0"/>
                        <a:t>Incomplete, unclear, or inflexible legislation</a:t>
                      </a:r>
                    </a:p>
                    <a:p>
                      <a:pPr marL="285750" lvl="0" indent="-285750" defTabSz="400050">
                        <a:lnSpc>
                          <a:spcPct val="90000"/>
                        </a:lnSpc>
                        <a:spcBef>
                          <a:spcPct val="0"/>
                        </a:spcBef>
                        <a:buFont typeface="Arial" panose="020B0604020202020204" pitchFamily="34" charset="0"/>
                        <a:buChar char="•"/>
                      </a:pPr>
                      <a:r>
                        <a:rPr lang="en-CA" sz="2000" kern="1200" dirty="0"/>
                        <a:t>Policy process</a:t>
                      </a:r>
                    </a:p>
                    <a:p>
                      <a:pPr marL="285750" lvl="0" indent="-285750" defTabSz="400050">
                        <a:lnSpc>
                          <a:spcPct val="90000"/>
                        </a:lnSpc>
                        <a:spcBef>
                          <a:spcPct val="0"/>
                        </a:spcBef>
                        <a:buFont typeface="Arial" panose="020B0604020202020204" pitchFamily="34" charset="0"/>
                        <a:buChar char="•"/>
                      </a:pPr>
                      <a:r>
                        <a:rPr lang="en-CA" sz="2000" kern="1200" dirty="0"/>
                        <a:t>Lack of resources</a:t>
                      </a:r>
                      <a:endParaRPr lang="en-CA" sz="2000" kern="1200" dirty="0">
                        <a:solidFill>
                          <a:schemeClr val="bg1"/>
                        </a:solidFill>
                      </a:endParaRPr>
                    </a:p>
                  </a:txBody>
                  <a:tcPr/>
                </a:tc>
                <a:extLst>
                  <a:ext uri="{0D108BD9-81ED-4DB2-BD59-A6C34878D82A}">
                    <a16:rowId xmlns:a16="http://schemas.microsoft.com/office/drawing/2014/main" val="10002"/>
                  </a:ext>
                </a:extLst>
              </a:tr>
            </a:tbl>
          </a:graphicData>
        </a:graphic>
      </p:graphicFrame>
      <p:sp>
        <p:nvSpPr>
          <p:cNvPr id="3" name="Rectangle 2">
            <a:extLst>
              <a:ext uri="{FF2B5EF4-FFF2-40B4-BE49-F238E27FC236}">
                <a16:creationId xmlns:a16="http://schemas.microsoft.com/office/drawing/2014/main" id="{C6587A98-D000-498B-B139-49B2FCC59C33}"/>
              </a:ext>
            </a:extLst>
          </p:cNvPr>
          <p:cNvSpPr/>
          <p:nvPr/>
        </p:nvSpPr>
        <p:spPr>
          <a:xfrm>
            <a:off x="107504" y="5589240"/>
            <a:ext cx="8928992" cy="307777"/>
          </a:xfrm>
          <a:prstGeom prst="rect">
            <a:avLst/>
          </a:prstGeom>
        </p:spPr>
        <p:txBody>
          <a:bodyPr wrap="square">
            <a:spAutoFit/>
          </a:bodyPr>
          <a:lstStyle/>
          <a:p>
            <a:pPr algn="ctr"/>
            <a:r>
              <a:rPr lang="en-CA" sz="1400" dirty="0">
                <a:hlinkClick r:id="rId3"/>
              </a:rPr>
              <a:t>http://www.bccdc.ca/resource-gallery/Documents/Educational%20Materials/EH/BCCDC_facilitators-to-equity_web.pdf</a:t>
            </a:r>
            <a:r>
              <a:rPr lang="en-CA" sz="1400" dirty="0"/>
              <a:t> </a:t>
            </a:r>
          </a:p>
        </p:txBody>
      </p:sp>
    </p:spTree>
    <p:extLst>
      <p:ext uri="{BB962C8B-B14F-4D97-AF65-F5344CB8AC3E}">
        <p14:creationId xmlns:p14="http://schemas.microsoft.com/office/powerpoint/2010/main" val="21306115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57201" y="990600"/>
            <a:ext cx="4098559" cy="4648200"/>
          </a:xfrm>
          <a:prstGeom prst="rect">
            <a:avLst/>
          </a:prstGeom>
          <a:effectLst>
            <a:outerShdw blurRad="50800" dist="38100" dir="2700000">
              <a:srgbClr val="000000">
                <a:alpha val="43000"/>
              </a:srgbClr>
            </a:outerShdw>
          </a:effectLst>
        </p:spPr>
      </p:pic>
      <p:sp>
        <p:nvSpPr>
          <p:cNvPr id="7" name="Content Placeholder 9"/>
          <p:cNvSpPr txBox="1">
            <a:spLocks/>
          </p:cNvSpPr>
          <p:nvPr/>
        </p:nvSpPr>
        <p:spPr>
          <a:xfrm>
            <a:off x="4800600" y="1112837"/>
            <a:ext cx="4038600" cy="4525963"/>
          </a:xfrm>
          <a:prstGeom prst="rect">
            <a:avLst/>
          </a:prstGeom>
          <a:solidFill>
            <a:srgbClr val="FFFFFF"/>
          </a:solidFill>
          <a:ln>
            <a:solidFill>
              <a:schemeClr val="accent1"/>
            </a:solidFill>
          </a:ln>
          <a:effectLst>
            <a:outerShdw blurRad="50800" dist="38100" dir="270000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L="514350" indent="-514350">
              <a:spcBef>
                <a:spcPct val="20000"/>
              </a:spcBef>
              <a:buFont typeface="+mj-lt"/>
              <a:buAutoNum type="arabicPeriod"/>
            </a:pPr>
            <a:r>
              <a:rPr lang="en-CA" sz="2800" dirty="0">
                <a:solidFill>
                  <a:srgbClr val="4F81BD"/>
                </a:solidFill>
              </a:rPr>
              <a:t>Apply an equity lens to your mandate</a:t>
            </a:r>
          </a:p>
          <a:p>
            <a:pPr marL="514350" indent="-514350">
              <a:spcBef>
                <a:spcPct val="20000"/>
              </a:spcBef>
              <a:buFont typeface="+mj-lt"/>
              <a:buAutoNum type="arabicPeriod"/>
            </a:pPr>
            <a:r>
              <a:rPr lang="en-CA" sz="2800" dirty="0">
                <a:solidFill>
                  <a:srgbClr val="9BBB59"/>
                </a:solidFill>
              </a:rPr>
              <a:t>Build capacity</a:t>
            </a:r>
          </a:p>
          <a:p>
            <a:pPr marL="514350" indent="-514350">
              <a:spcBef>
                <a:spcPct val="20000"/>
              </a:spcBef>
              <a:buFont typeface="+mj-lt"/>
              <a:buAutoNum type="arabicPeriod"/>
            </a:pPr>
            <a:r>
              <a:rPr lang="en-CA" sz="2800" dirty="0">
                <a:solidFill>
                  <a:srgbClr val="1F497D"/>
                </a:solidFill>
              </a:rPr>
              <a:t>Recognize complexity</a:t>
            </a:r>
          </a:p>
          <a:p>
            <a:pPr marL="514350" indent="-514350">
              <a:spcBef>
                <a:spcPct val="20000"/>
              </a:spcBef>
              <a:buFont typeface="+mj-lt"/>
              <a:buAutoNum type="arabicPeriod"/>
            </a:pPr>
            <a:r>
              <a:rPr lang="en-CA" sz="2800" dirty="0">
                <a:solidFill>
                  <a:srgbClr val="F79646"/>
                </a:solidFill>
              </a:rPr>
              <a:t>Foster collaboration and leadership</a:t>
            </a:r>
          </a:p>
          <a:p>
            <a:pPr marL="514350" indent="-514350">
              <a:spcBef>
                <a:spcPct val="20000"/>
              </a:spcBef>
              <a:buFont typeface="+mj-lt"/>
              <a:buAutoNum type="arabicPeriod"/>
            </a:pPr>
            <a:r>
              <a:rPr lang="en-CA" sz="2800" dirty="0">
                <a:solidFill>
                  <a:srgbClr val="4BACC6"/>
                </a:solidFill>
              </a:rPr>
              <a:t>Integrate to evaluation and reporting</a:t>
            </a:r>
          </a:p>
        </p:txBody>
      </p:sp>
      <p:sp>
        <p:nvSpPr>
          <p:cNvPr id="5" name="Rectangle 4">
            <a:extLst>
              <a:ext uri="{FF2B5EF4-FFF2-40B4-BE49-F238E27FC236}">
                <a16:creationId xmlns:a16="http://schemas.microsoft.com/office/drawing/2014/main" id="{9BC6DDF8-E094-4846-9725-1F126F0E53A9}"/>
              </a:ext>
            </a:extLst>
          </p:cNvPr>
          <p:cNvSpPr/>
          <p:nvPr/>
        </p:nvSpPr>
        <p:spPr>
          <a:xfrm>
            <a:off x="-24360" y="5692210"/>
            <a:ext cx="9160240" cy="261610"/>
          </a:xfrm>
          <a:prstGeom prst="rect">
            <a:avLst/>
          </a:prstGeom>
        </p:spPr>
        <p:txBody>
          <a:bodyPr wrap="square">
            <a:spAutoFit/>
          </a:bodyPr>
          <a:lstStyle/>
          <a:p>
            <a:r>
              <a:rPr lang="en-CA" sz="1100" dirty="0">
                <a:hlinkClick r:id="rId4"/>
              </a:rPr>
              <a:t>http://www.bccdc.ca/resource-gallery/Documents/Educational%20Materials/EH/Five%20strategies%20for%20organizational%20change%20on%20equity.pdf</a:t>
            </a:r>
            <a:r>
              <a:rPr lang="en-CA" sz="1100" dirty="0"/>
              <a:t> </a:t>
            </a:r>
          </a:p>
        </p:txBody>
      </p:sp>
    </p:spTree>
    <p:extLst>
      <p:ext uri="{BB962C8B-B14F-4D97-AF65-F5344CB8AC3E}">
        <p14:creationId xmlns:p14="http://schemas.microsoft.com/office/powerpoint/2010/main" val="499072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518" y="5085184"/>
            <a:ext cx="8832982" cy="566738"/>
          </a:xfrm>
        </p:spPr>
        <p:txBody>
          <a:bodyPr>
            <a:noAutofit/>
          </a:bodyPr>
          <a:lstStyle/>
          <a:p>
            <a:pPr algn="ctr"/>
            <a:r>
              <a:rPr lang="en-CA" dirty="0"/>
              <a:t>Equity 101-4: What Health Protection can do to support health equity</a:t>
            </a:r>
            <a:endParaRPr lang="en-CA" sz="1800" dirty="0"/>
          </a:p>
        </p:txBody>
      </p:sp>
      <p:sp>
        <p:nvSpPr>
          <p:cNvPr id="4" name="Text Placeholder 3"/>
          <p:cNvSpPr>
            <a:spLocks noGrp="1"/>
          </p:cNvSpPr>
          <p:nvPr>
            <p:ph type="body" sz="half" idx="2"/>
          </p:nvPr>
        </p:nvSpPr>
        <p:spPr>
          <a:xfrm>
            <a:off x="1821904" y="5661248"/>
            <a:ext cx="5486400" cy="582960"/>
          </a:xfrm>
        </p:spPr>
        <p:txBody>
          <a:bodyPr>
            <a:normAutofit/>
          </a:bodyPr>
          <a:lstStyle/>
          <a:p>
            <a:pPr algn="ctr"/>
            <a:r>
              <a:rPr lang="en-CA" sz="1800" dirty="0"/>
              <a:t>BCCDC |  </a:t>
            </a:r>
            <a:r>
              <a:rPr lang="en-CA" sz="1800" dirty="0">
                <a:hlinkClick r:id="rId4"/>
              </a:rPr>
              <a:t>https://youtu.be/ZIHEZ5wUs2g</a:t>
            </a:r>
            <a:endParaRPr lang="en-CA" sz="1800" dirty="0"/>
          </a:p>
        </p:txBody>
      </p:sp>
      <p:pic>
        <p:nvPicPr>
          <p:cNvPr id="3" name="Online Media 2">
            <a:hlinkClick r:id="" action="ppaction://media"/>
            <a:extLst>
              <a:ext uri="{FF2B5EF4-FFF2-40B4-BE49-F238E27FC236}">
                <a16:creationId xmlns:a16="http://schemas.microsoft.com/office/drawing/2014/main" id="{8F068600-82DB-48E5-95B2-A24CB11CDC1A}"/>
              </a:ext>
            </a:extLst>
          </p:cNvPr>
          <p:cNvPicPr>
            <a:picLocks noRot="1" noChangeAspect="1"/>
          </p:cNvPicPr>
          <p:nvPr>
            <a:videoFile r:link="rId1"/>
          </p:nvPr>
        </p:nvPicPr>
        <p:blipFill>
          <a:blip r:embed="rId5"/>
          <a:stretch>
            <a:fillRect/>
          </a:stretch>
        </p:blipFill>
        <p:spPr>
          <a:xfrm>
            <a:off x="21680" y="28576"/>
            <a:ext cx="9083396" cy="5109410"/>
          </a:xfrm>
          <a:prstGeom prst="rect">
            <a:avLst/>
          </a:prstGeom>
        </p:spPr>
      </p:pic>
    </p:spTree>
    <p:extLst>
      <p:ext uri="{BB962C8B-B14F-4D97-AF65-F5344CB8AC3E}">
        <p14:creationId xmlns:p14="http://schemas.microsoft.com/office/powerpoint/2010/main" val="3692544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Policy levers</a:t>
            </a:r>
          </a:p>
        </p:txBody>
      </p:sp>
      <p:sp>
        <p:nvSpPr>
          <p:cNvPr id="3" name="Content Placeholder 2"/>
          <p:cNvSpPr>
            <a:spLocks noGrp="1"/>
          </p:cNvSpPr>
          <p:nvPr>
            <p:ph idx="1"/>
          </p:nvPr>
        </p:nvSpPr>
        <p:spPr/>
        <p:txBody>
          <a:bodyPr/>
          <a:lstStyle/>
          <a:p>
            <a:r>
              <a:rPr lang="en-CA" dirty="0"/>
              <a:t>Legislation varies widely</a:t>
            </a:r>
          </a:p>
          <a:p>
            <a:pPr lvl="1"/>
            <a:r>
              <a:rPr lang="en-CA" dirty="0"/>
              <a:t>compliance measures often prescriptive</a:t>
            </a:r>
          </a:p>
          <a:p>
            <a:r>
              <a:rPr lang="en-CA" dirty="0"/>
              <a:t>Organizational culture/strategic priorities</a:t>
            </a:r>
          </a:p>
          <a:p>
            <a:pPr lvl="1"/>
            <a:r>
              <a:rPr lang="en-CA" dirty="0"/>
              <a:t>often focused on health </a:t>
            </a:r>
            <a:r>
              <a:rPr lang="en-CA" u="sng" dirty="0"/>
              <a:t>care</a:t>
            </a:r>
            <a:r>
              <a:rPr lang="en-CA" dirty="0"/>
              <a:t> delivery</a:t>
            </a:r>
          </a:p>
          <a:p>
            <a:pPr lvl="1"/>
            <a:r>
              <a:rPr lang="en-CA" dirty="0"/>
              <a:t>can support equity approach</a:t>
            </a:r>
          </a:p>
          <a:p>
            <a:r>
              <a:rPr lang="en-CA" dirty="0"/>
              <a:t>Leadership and executive champions</a:t>
            </a:r>
          </a:p>
        </p:txBody>
      </p:sp>
      <p:sp>
        <p:nvSpPr>
          <p:cNvPr id="8" name="Rectangle 7">
            <a:extLst>
              <a:ext uri="{FF2B5EF4-FFF2-40B4-BE49-F238E27FC236}">
                <a16:creationId xmlns:a16="http://schemas.microsoft.com/office/drawing/2014/main" id="{B7BE5206-38FB-44BC-9868-342E4ED341A2}"/>
              </a:ext>
            </a:extLst>
          </p:cNvPr>
          <p:cNvSpPr/>
          <p:nvPr/>
        </p:nvSpPr>
        <p:spPr>
          <a:xfrm>
            <a:off x="0" y="5672281"/>
            <a:ext cx="9144000" cy="276999"/>
          </a:xfrm>
          <a:prstGeom prst="rect">
            <a:avLst/>
          </a:prstGeom>
        </p:spPr>
        <p:txBody>
          <a:bodyPr wrap="square">
            <a:spAutoFit/>
          </a:bodyPr>
          <a:lstStyle/>
          <a:p>
            <a:pPr algn="ctr"/>
            <a:r>
              <a:rPr lang="en-CA" sz="1200" dirty="0">
                <a:hlinkClick r:id="rId3"/>
              </a:rPr>
              <a:t>http://www.bccdc.ca/resource-gallery/Documents/Educational%20Materials/EH/Equity%20in%20EH%20Policy%20Levers.pdf</a:t>
            </a:r>
            <a:r>
              <a:rPr lang="en-CA" sz="1200" dirty="0"/>
              <a:t> </a:t>
            </a:r>
          </a:p>
        </p:txBody>
      </p:sp>
    </p:spTree>
    <p:extLst>
      <p:ext uri="{BB962C8B-B14F-4D97-AF65-F5344CB8AC3E}">
        <p14:creationId xmlns:p14="http://schemas.microsoft.com/office/powerpoint/2010/main" val="2010254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57200" y="476672"/>
            <a:ext cx="4038600" cy="4908348"/>
          </a:xfrm>
          <a:prstGeom prst="rect">
            <a:avLst/>
          </a:prstGeom>
          <a:effectLst>
            <a:outerShdw blurRad="50800" dist="38100" dir="2700000">
              <a:srgbClr val="000000">
                <a:alpha val="43000"/>
              </a:srgbClr>
            </a:outerShdw>
          </a:effectLst>
        </p:spPr>
      </p:pic>
      <p:sp>
        <p:nvSpPr>
          <p:cNvPr id="7" name="Content Placeholder 9"/>
          <p:cNvSpPr txBox="1">
            <a:spLocks/>
          </p:cNvSpPr>
          <p:nvPr/>
        </p:nvSpPr>
        <p:spPr>
          <a:xfrm>
            <a:off x="4724400" y="629072"/>
            <a:ext cx="4191000" cy="4525963"/>
          </a:xfrm>
          <a:prstGeom prst="rect">
            <a:avLst/>
          </a:prstGeom>
          <a:solidFill>
            <a:srgbClr val="FFFFFF"/>
          </a:solidFill>
          <a:effectLst>
            <a:outerShdw blurRad="50800" dist="38100" dir="270000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514350" indent="-514350">
              <a:spcBef>
                <a:spcPct val="20000"/>
              </a:spcBef>
              <a:buFont typeface="+mj-lt"/>
              <a:buAutoNum type="arabicPeriod"/>
            </a:pPr>
            <a:r>
              <a:rPr lang="en-CA" sz="3200" dirty="0">
                <a:solidFill>
                  <a:srgbClr val="0F6FC6"/>
                </a:solidFill>
              </a:rPr>
              <a:t>Clear vision</a:t>
            </a:r>
          </a:p>
          <a:p>
            <a:pPr marL="514350" indent="-514350">
              <a:spcBef>
                <a:spcPct val="20000"/>
              </a:spcBef>
              <a:buFont typeface="+mj-lt"/>
              <a:buAutoNum type="arabicPeriod"/>
            </a:pPr>
            <a:r>
              <a:rPr lang="en-CA" sz="3200" dirty="0">
                <a:solidFill>
                  <a:srgbClr val="9BBB59"/>
                </a:solidFill>
              </a:rPr>
              <a:t>Collaborate</a:t>
            </a:r>
          </a:p>
          <a:p>
            <a:pPr marL="514350" indent="-514350">
              <a:spcBef>
                <a:spcPct val="20000"/>
              </a:spcBef>
              <a:buFont typeface="+mj-lt"/>
              <a:buAutoNum type="arabicPeriod"/>
            </a:pPr>
            <a:r>
              <a:rPr lang="en-CA" sz="3200" dirty="0">
                <a:solidFill>
                  <a:srgbClr val="1F497D"/>
                </a:solidFill>
              </a:rPr>
              <a:t>Regulatory flexibility</a:t>
            </a:r>
          </a:p>
          <a:p>
            <a:pPr marL="514350" indent="-514350">
              <a:spcBef>
                <a:spcPct val="20000"/>
              </a:spcBef>
              <a:buFont typeface="+mj-lt"/>
              <a:buAutoNum type="arabicPeriod"/>
            </a:pPr>
            <a:r>
              <a:rPr lang="en-CA" sz="3200" dirty="0">
                <a:solidFill>
                  <a:srgbClr val="F79646"/>
                </a:solidFill>
              </a:rPr>
              <a:t>Equity champions</a:t>
            </a:r>
          </a:p>
          <a:p>
            <a:pPr marL="514350" indent="-514350">
              <a:spcBef>
                <a:spcPct val="20000"/>
              </a:spcBef>
              <a:buFont typeface="+mj-lt"/>
              <a:buAutoNum type="arabicPeriod"/>
            </a:pPr>
            <a:r>
              <a:rPr lang="en-CA" sz="3200" dirty="0">
                <a:solidFill>
                  <a:srgbClr val="4BACC6"/>
                </a:solidFill>
              </a:rPr>
              <a:t>EH mandate</a:t>
            </a:r>
          </a:p>
        </p:txBody>
      </p:sp>
      <p:sp>
        <p:nvSpPr>
          <p:cNvPr id="5" name="Rectangle 4">
            <a:extLst>
              <a:ext uri="{FF2B5EF4-FFF2-40B4-BE49-F238E27FC236}">
                <a16:creationId xmlns:a16="http://schemas.microsoft.com/office/drawing/2014/main" id="{6BCF2F6B-0C41-4EBD-A694-C6D88CD8B6B2}"/>
              </a:ext>
            </a:extLst>
          </p:cNvPr>
          <p:cNvSpPr/>
          <p:nvPr/>
        </p:nvSpPr>
        <p:spPr>
          <a:xfrm>
            <a:off x="0" y="5589240"/>
            <a:ext cx="9144000" cy="307777"/>
          </a:xfrm>
          <a:prstGeom prst="rect">
            <a:avLst/>
          </a:prstGeom>
        </p:spPr>
        <p:txBody>
          <a:bodyPr wrap="square">
            <a:spAutoFit/>
          </a:bodyPr>
          <a:lstStyle/>
          <a:p>
            <a:pPr algn="ctr"/>
            <a:r>
              <a:rPr lang="en-CA" sz="1400" dirty="0">
                <a:hlinkClick r:id="rId4"/>
              </a:rPr>
              <a:t>http://www.bccdc.ca/resource-gallery/Documents/Educational%20Materials/EH/BCCDC_policy-levers_web.pdf</a:t>
            </a:r>
            <a:r>
              <a:rPr lang="en-CA" sz="1400" dirty="0"/>
              <a:t> </a:t>
            </a:r>
          </a:p>
        </p:txBody>
      </p:sp>
    </p:spTree>
    <p:extLst>
      <p:ext uri="{BB962C8B-B14F-4D97-AF65-F5344CB8AC3E}">
        <p14:creationId xmlns:p14="http://schemas.microsoft.com/office/powerpoint/2010/main" val="32045935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rcRect r="23295"/>
          <a:stretch>
            <a:fillRect/>
          </a:stretch>
        </p:blipFill>
        <p:spPr>
          <a:xfrm>
            <a:off x="3962400" y="0"/>
            <a:ext cx="5181600" cy="1308100"/>
          </a:xfrm>
          <a:prstGeom prst="rect">
            <a:avLst/>
          </a:prstGeom>
        </p:spPr>
      </p:pic>
      <p:sp>
        <p:nvSpPr>
          <p:cNvPr id="4" name="Rectangle 3"/>
          <p:cNvSpPr/>
          <p:nvPr/>
        </p:nvSpPr>
        <p:spPr>
          <a:xfrm>
            <a:off x="1619672" y="1412776"/>
            <a:ext cx="1512168"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pic>
        <p:nvPicPr>
          <p:cNvPr id="12" name="Picture 11"/>
          <p:cNvPicPr>
            <a:picLocks noChangeAspect="1"/>
          </p:cNvPicPr>
          <p:nvPr/>
        </p:nvPicPr>
        <p:blipFill>
          <a:blip r:embed="rId4"/>
          <a:srcRect t="19186" b="63351"/>
          <a:stretch>
            <a:fillRect/>
          </a:stretch>
        </p:blipFill>
        <p:spPr>
          <a:xfrm>
            <a:off x="0" y="0"/>
            <a:ext cx="5715000" cy="1295400"/>
          </a:xfrm>
          <a:prstGeom prst="rect">
            <a:avLst/>
          </a:prstGeom>
        </p:spPr>
      </p:pic>
      <p:pic>
        <p:nvPicPr>
          <p:cNvPr id="8" name="Picture 7">
            <a:extLst>
              <a:ext uri="{FF2B5EF4-FFF2-40B4-BE49-F238E27FC236}">
                <a16:creationId xmlns:a16="http://schemas.microsoft.com/office/drawing/2014/main" id="{163B3A03-88CB-4505-911F-BD42E75A2D26}"/>
              </a:ext>
            </a:extLst>
          </p:cNvPr>
          <p:cNvPicPr>
            <a:picLocks noChangeAspect="1"/>
          </p:cNvPicPr>
          <p:nvPr/>
        </p:nvPicPr>
        <p:blipFill>
          <a:blip r:embed="rId5"/>
          <a:stretch>
            <a:fillRect/>
          </a:stretch>
        </p:blipFill>
        <p:spPr>
          <a:xfrm>
            <a:off x="1606811" y="1295400"/>
            <a:ext cx="6019800" cy="5368722"/>
          </a:xfrm>
          <a:prstGeom prst="rect">
            <a:avLst/>
          </a:prstGeom>
        </p:spPr>
      </p:pic>
      <p:sp>
        <p:nvSpPr>
          <p:cNvPr id="5" name="Rectangle 4">
            <a:extLst>
              <a:ext uri="{FF2B5EF4-FFF2-40B4-BE49-F238E27FC236}">
                <a16:creationId xmlns:a16="http://schemas.microsoft.com/office/drawing/2014/main" id="{202311BA-6124-442C-96CC-2AC24CA2E558}"/>
              </a:ext>
            </a:extLst>
          </p:cNvPr>
          <p:cNvSpPr/>
          <p:nvPr/>
        </p:nvSpPr>
        <p:spPr>
          <a:xfrm>
            <a:off x="1678819" y="1340768"/>
            <a:ext cx="1512168"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6193982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rcRect b="12999"/>
          <a:stretch>
            <a:fillRect/>
          </a:stretch>
        </p:blipFill>
        <p:spPr>
          <a:xfrm>
            <a:off x="457200" y="639412"/>
            <a:ext cx="3898776" cy="4430882"/>
          </a:xfrm>
          <a:prstGeom prst="rect">
            <a:avLst/>
          </a:prstGeom>
          <a:effectLst>
            <a:outerShdw blurRad="50800" dist="38100" dir="2700000">
              <a:srgbClr val="000000">
                <a:alpha val="43000"/>
              </a:srgbClr>
            </a:outerShdw>
          </a:effectLst>
        </p:spPr>
      </p:pic>
      <p:graphicFrame>
        <p:nvGraphicFramePr>
          <p:cNvPr id="3" name="Diagram 2"/>
          <p:cNvGraphicFramePr/>
          <p:nvPr>
            <p:extLst/>
          </p:nvPr>
        </p:nvGraphicFramePr>
        <p:xfrm>
          <a:off x="3275856" y="171318"/>
          <a:ext cx="6888088" cy="52739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angle 4">
            <a:extLst>
              <a:ext uri="{FF2B5EF4-FFF2-40B4-BE49-F238E27FC236}">
                <a16:creationId xmlns:a16="http://schemas.microsoft.com/office/drawing/2014/main" id="{53393E84-2DA0-4D8E-AB5D-0887D89EA5EC}"/>
              </a:ext>
            </a:extLst>
          </p:cNvPr>
          <p:cNvSpPr/>
          <p:nvPr/>
        </p:nvSpPr>
        <p:spPr>
          <a:xfrm>
            <a:off x="0" y="5636319"/>
            <a:ext cx="9144000" cy="276999"/>
          </a:xfrm>
          <a:prstGeom prst="rect">
            <a:avLst/>
          </a:prstGeom>
        </p:spPr>
        <p:txBody>
          <a:bodyPr wrap="square">
            <a:spAutoFit/>
          </a:bodyPr>
          <a:lstStyle/>
          <a:p>
            <a:pPr algn="ctr"/>
            <a:r>
              <a:rPr lang="en-CA" sz="1200" dirty="0">
                <a:hlinkClick r:id="rId9"/>
              </a:rPr>
              <a:t>http://www.bccdc.ca/resource-gallery/Documents/Educational%20Materials/EH/Equity%20conceptual%20frameworks%20_rev.pdf</a:t>
            </a:r>
            <a:r>
              <a:rPr lang="en-CA" sz="1200" dirty="0"/>
              <a:t> </a:t>
            </a:r>
          </a:p>
        </p:txBody>
      </p:sp>
    </p:spTree>
    <p:extLst>
      <p:ext uri="{BB962C8B-B14F-4D97-AF65-F5344CB8AC3E}">
        <p14:creationId xmlns:p14="http://schemas.microsoft.com/office/powerpoint/2010/main" val="3385562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solidFill>
                  <a:schemeClr val="tx2"/>
                </a:solidFill>
              </a:rPr>
              <a:t>“Build it in” …not “add it on”</a:t>
            </a:r>
          </a:p>
        </p:txBody>
      </p:sp>
      <p:pic>
        <p:nvPicPr>
          <p:cNvPr id="9" name="Content Placeholder 8"/>
          <p:cNvPicPr>
            <a:picLocks noGrp="1" noChangeAspect="1"/>
          </p:cNvPicPr>
          <p:nvPr>
            <p:ph idx="1"/>
          </p:nvPr>
        </p:nvPicPr>
        <p:blipFill>
          <a:blip r:embed="rId3"/>
          <a:stretch>
            <a:fillRect/>
          </a:stretch>
        </p:blipFill>
        <p:spPr>
          <a:xfrm>
            <a:off x="1923025" y="1340768"/>
            <a:ext cx="5297950" cy="4525963"/>
          </a:xfrm>
          <a:prstGeom prst="rect">
            <a:avLst/>
          </a:prstGeom>
        </p:spPr>
      </p:pic>
      <p:sp>
        <p:nvSpPr>
          <p:cNvPr id="2" name="TextBox 1">
            <a:extLst>
              <a:ext uri="{FF2B5EF4-FFF2-40B4-BE49-F238E27FC236}">
                <a16:creationId xmlns:a16="http://schemas.microsoft.com/office/drawing/2014/main" id="{F98B787C-AE9F-49C8-A1F2-8A22D8687949}"/>
              </a:ext>
            </a:extLst>
          </p:cNvPr>
          <p:cNvSpPr txBox="1"/>
          <p:nvPr/>
        </p:nvSpPr>
        <p:spPr>
          <a:xfrm>
            <a:off x="1475656" y="5728231"/>
            <a:ext cx="7488832" cy="276999"/>
          </a:xfrm>
          <a:prstGeom prst="rect">
            <a:avLst/>
          </a:prstGeom>
          <a:noFill/>
        </p:spPr>
        <p:txBody>
          <a:bodyPr wrap="square" rtlCol="0">
            <a:spAutoFit/>
          </a:bodyPr>
          <a:lstStyle/>
          <a:p>
            <a:r>
              <a:rPr lang="en-CA" sz="1200" dirty="0">
                <a:hlinkClick r:id="rId4"/>
              </a:rPr>
              <a:t>https://reflectingenglish.wordpress.com/2014/11/22/feedback-built-in-or-added-on/</a:t>
            </a:r>
            <a:r>
              <a:rPr lang="en-CA" sz="1200" dirty="0"/>
              <a:t> | Image: @</a:t>
            </a:r>
            <a:r>
              <a:rPr lang="en-CA" sz="1200" dirty="0" err="1"/>
              <a:t>jasonramasami</a:t>
            </a:r>
            <a:endParaRPr lang="en-CA" sz="1200" dirty="0"/>
          </a:p>
        </p:txBody>
      </p:sp>
    </p:spTree>
    <p:extLst>
      <p:ext uri="{BB962C8B-B14F-4D97-AF65-F5344CB8AC3E}">
        <p14:creationId xmlns:p14="http://schemas.microsoft.com/office/powerpoint/2010/main" val="41594112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137A99-F267-41B1-8CA7-29D6FDF62DA3}"/>
              </a:ext>
            </a:extLst>
          </p:cNvPr>
          <p:cNvSpPr>
            <a:spLocks noGrp="1"/>
          </p:cNvSpPr>
          <p:nvPr>
            <p:ph type="title"/>
          </p:nvPr>
        </p:nvSpPr>
        <p:spPr/>
        <p:txBody>
          <a:bodyPr/>
          <a:lstStyle/>
          <a:p>
            <a:r>
              <a:rPr lang="en-CA" dirty="0">
                <a:solidFill>
                  <a:schemeClr val="accent1"/>
                </a:solidFill>
              </a:rPr>
              <a:t>Moving toward an equity lens</a:t>
            </a:r>
          </a:p>
        </p:txBody>
      </p:sp>
      <p:graphicFrame>
        <p:nvGraphicFramePr>
          <p:cNvPr id="7" name="Content Placeholder 6">
            <a:extLst>
              <a:ext uri="{FF2B5EF4-FFF2-40B4-BE49-F238E27FC236}">
                <a16:creationId xmlns:a16="http://schemas.microsoft.com/office/drawing/2014/main" id="{8D26835C-BEC4-4A43-8074-32B5B7B0C2E8}"/>
              </a:ext>
            </a:extLst>
          </p:cNvPr>
          <p:cNvGraphicFramePr>
            <a:graphicFrameLocks noGrp="1"/>
          </p:cNvGraphicFramePr>
          <p:nvPr>
            <p:ph idx="1"/>
            <p:extLst/>
          </p:nvPr>
        </p:nvGraphicFramePr>
        <p:xfrm>
          <a:off x="457200" y="134076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76429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0C20A-8105-4E11-BBB1-E6D7AEA88E00}"/>
              </a:ext>
            </a:extLst>
          </p:cNvPr>
          <p:cNvSpPr>
            <a:spLocks noGrp="1"/>
          </p:cNvSpPr>
          <p:nvPr>
            <p:ph type="title"/>
          </p:nvPr>
        </p:nvSpPr>
        <p:spPr/>
        <p:txBody>
          <a:bodyPr/>
          <a:lstStyle/>
          <a:p>
            <a:r>
              <a:rPr lang="en-CA" dirty="0"/>
              <a:t>Scenario review</a:t>
            </a:r>
          </a:p>
        </p:txBody>
      </p:sp>
      <p:pic>
        <p:nvPicPr>
          <p:cNvPr id="5" name="Content Placeholder 4">
            <a:extLst>
              <a:ext uri="{FF2B5EF4-FFF2-40B4-BE49-F238E27FC236}">
                <a16:creationId xmlns:a16="http://schemas.microsoft.com/office/drawing/2014/main" id="{76C700FF-AFF8-4A3B-8576-D927EFC45E3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67993" y="1600200"/>
            <a:ext cx="4808013" cy="4349750"/>
          </a:xfrm>
        </p:spPr>
      </p:pic>
    </p:spTree>
    <p:extLst>
      <p:ext uri="{BB962C8B-B14F-4D97-AF65-F5344CB8AC3E}">
        <p14:creationId xmlns:p14="http://schemas.microsoft.com/office/powerpoint/2010/main" val="1694021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a:t>
            </a:r>
            <a:endParaRPr lang="en-US" dirty="0"/>
          </a:p>
        </p:txBody>
      </p:sp>
      <p:graphicFrame>
        <p:nvGraphicFramePr>
          <p:cNvPr id="9" name="Content Placeholder 8">
            <a:extLst>
              <a:ext uri="{FF2B5EF4-FFF2-40B4-BE49-F238E27FC236}">
                <a16:creationId xmlns:a16="http://schemas.microsoft.com/office/drawing/2014/main" id="{09E36767-DEC5-4FDC-87B0-59F44A19404C}"/>
              </a:ext>
            </a:extLst>
          </p:cNvPr>
          <p:cNvGraphicFramePr>
            <a:graphicFrameLocks noGrp="1"/>
          </p:cNvGraphicFramePr>
          <p:nvPr>
            <p:ph idx="1"/>
            <p:extLst>
              <p:ext uri="{D42A27DB-BD31-4B8C-83A1-F6EECF244321}">
                <p14:modId xmlns:p14="http://schemas.microsoft.com/office/powerpoint/2010/main" val="1282229821"/>
              </p:ext>
            </p:extLst>
          </p:nvPr>
        </p:nvGraphicFramePr>
        <p:xfrm>
          <a:off x="457199" y="1600200"/>
          <a:ext cx="8037095" cy="3640555"/>
        </p:xfrm>
        <a:graphic>
          <a:graphicData uri="http://schemas.openxmlformats.org/drawingml/2006/table">
            <a:tbl>
              <a:tblPr bandRow="1">
                <a:tableStyleId>{0505E3EF-67EA-436B-97B2-0124C06EBD24}</a:tableStyleId>
              </a:tblPr>
              <a:tblGrid>
                <a:gridCol w="8037095">
                  <a:extLst>
                    <a:ext uri="{9D8B030D-6E8A-4147-A177-3AD203B41FA5}">
                      <a16:colId xmlns:a16="http://schemas.microsoft.com/office/drawing/2014/main" val="697448970"/>
                    </a:ext>
                  </a:extLst>
                </a:gridCol>
              </a:tblGrid>
              <a:tr h="484271">
                <a:tc>
                  <a:txBody>
                    <a:bodyPr/>
                    <a:lstStyle/>
                    <a:p>
                      <a:pPr marL="0" indent="0">
                        <a:spcAft>
                          <a:spcPts val="0"/>
                        </a:spcAft>
                        <a:buFont typeface="Arial" panose="020B0604020202020204" pitchFamily="34" charset="0"/>
                        <a:buNone/>
                      </a:pPr>
                      <a:r>
                        <a:rPr lang="en-CA" sz="2000" b="0" dirty="0">
                          <a:solidFill>
                            <a:srgbClr val="2E74B5"/>
                          </a:solidFill>
                          <a:effectLst/>
                          <a:latin typeface="Calibri" panose="020F0502020204030204" pitchFamily="34" charset="0"/>
                          <a:ea typeface="Calibri" panose="020F0502020204030204" pitchFamily="34" charset="0"/>
                          <a:cs typeface="Calibri" panose="020F0502020204030204" pitchFamily="34" charset="0"/>
                        </a:rPr>
                        <a:t>Introduction</a:t>
                      </a:r>
                      <a:endParaRPr lang="en-CA" sz="2800" b="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64687011"/>
                  </a:ext>
                </a:extLst>
              </a:tr>
              <a:tr h="484271">
                <a:tc>
                  <a:txBody>
                    <a:bodyPr/>
                    <a:lstStyle/>
                    <a:p>
                      <a:pPr marL="0" indent="0">
                        <a:spcAft>
                          <a:spcPts val="0"/>
                        </a:spcAft>
                        <a:buFont typeface="Arial" panose="020B0604020202020204" pitchFamily="34" charset="0"/>
                        <a:buNone/>
                      </a:pPr>
                      <a:r>
                        <a:rPr lang="en-CA" sz="2000" b="0" dirty="0">
                          <a:solidFill>
                            <a:srgbClr val="2E74B5"/>
                          </a:solidFill>
                          <a:effectLst/>
                          <a:latin typeface="Calibri" panose="020F0502020204030204" pitchFamily="34" charset="0"/>
                          <a:ea typeface="Calibri" panose="020F0502020204030204" pitchFamily="34" charset="0"/>
                          <a:cs typeface="Calibri" panose="020F0502020204030204" pitchFamily="34" charset="0"/>
                        </a:rPr>
                        <a:t>Review of health equity and the social determinants of health in environmental public health practice</a:t>
                      </a:r>
                      <a:endParaRPr lang="en-CA" sz="2800" b="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96295173"/>
                  </a:ext>
                </a:extLst>
              </a:tr>
              <a:tr h="484271">
                <a:tc>
                  <a:txBody>
                    <a:bodyPr/>
                    <a:lstStyle/>
                    <a:p>
                      <a:pPr>
                        <a:spcAft>
                          <a:spcPts val="0"/>
                        </a:spcAft>
                      </a:pPr>
                      <a:r>
                        <a:rPr lang="en-CA" sz="2000" b="0" dirty="0">
                          <a:solidFill>
                            <a:srgbClr val="2E74B5"/>
                          </a:solidFill>
                          <a:effectLst/>
                          <a:latin typeface="Calibri" panose="020F0502020204030204" pitchFamily="34" charset="0"/>
                          <a:ea typeface="Calibri" panose="020F0502020204030204" pitchFamily="34" charset="0"/>
                          <a:cs typeface="Calibri" panose="020F0502020204030204" pitchFamily="34" charset="0"/>
                        </a:rPr>
                        <a:t>Capacity for health equity action in environmental public health organizations</a:t>
                      </a:r>
                      <a:endParaRPr lang="en-CA" sz="2800" b="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01997761"/>
                  </a:ext>
                </a:extLst>
              </a:tr>
              <a:tr h="484271">
                <a:tc>
                  <a:txBody>
                    <a:bodyPr/>
                    <a:lstStyle/>
                    <a:p>
                      <a:pPr>
                        <a:spcAft>
                          <a:spcPts val="0"/>
                        </a:spcAft>
                      </a:pPr>
                      <a:r>
                        <a:rPr lang="en-CA" sz="2000" b="0" dirty="0">
                          <a:solidFill>
                            <a:srgbClr val="2E74B5"/>
                          </a:solidFill>
                          <a:effectLst/>
                          <a:latin typeface="Calibri" panose="020F0502020204030204" pitchFamily="34" charset="0"/>
                          <a:ea typeface="Calibri" panose="020F0502020204030204" pitchFamily="34" charset="0"/>
                          <a:cs typeface="Calibri" panose="020F0502020204030204" pitchFamily="34" charset="0"/>
                        </a:rPr>
                        <a:t>Q&amp;A</a:t>
                      </a:r>
                      <a:endParaRPr lang="en-CA" sz="2800" b="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32101633"/>
                  </a:ext>
                </a:extLst>
              </a:tr>
              <a:tr h="484271">
                <a:tc>
                  <a:txBody>
                    <a:bodyPr/>
                    <a:lstStyle/>
                    <a:p>
                      <a:pPr>
                        <a:spcAft>
                          <a:spcPts val="0"/>
                        </a:spcAft>
                      </a:pPr>
                      <a:r>
                        <a:rPr lang="en-CA" sz="2000" b="0" dirty="0">
                          <a:solidFill>
                            <a:srgbClr val="2E74B5"/>
                          </a:solidFill>
                          <a:effectLst/>
                          <a:latin typeface="Calibri" panose="020F0502020204030204" pitchFamily="34" charset="0"/>
                          <a:ea typeface="Calibri" panose="020F0502020204030204" pitchFamily="34" charset="0"/>
                          <a:cs typeface="Calibri" panose="020F0502020204030204" pitchFamily="34" charset="0"/>
                        </a:rPr>
                        <a:t>Scenario review</a:t>
                      </a:r>
                      <a:endParaRPr lang="en-CA" sz="2800" b="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78858578"/>
                  </a:ext>
                </a:extLst>
              </a:tr>
              <a:tr h="484271">
                <a:tc>
                  <a:txBody>
                    <a:bodyPr/>
                    <a:lstStyle/>
                    <a:p>
                      <a:pPr marL="0" indent="0">
                        <a:spcAft>
                          <a:spcPts val="0"/>
                        </a:spcAft>
                        <a:buFont typeface="Arial" panose="020B0604020202020204" pitchFamily="34" charset="0"/>
                        <a:buNone/>
                      </a:pPr>
                      <a:r>
                        <a:rPr lang="en-CA" sz="2000" b="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World Café </a:t>
                      </a:r>
                    </a:p>
                  </a:txBody>
                  <a:tcPr marL="68580" marR="68580" marT="0" marB="0" anchor="ctr"/>
                </a:tc>
                <a:extLst>
                  <a:ext uri="{0D108BD9-81ED-4DB2-BD59-A6C34878D82A}">
                    <a16:rowId xmlns:a16="http://schemas.microsoft.com/office/drawing/2014/main" val="3099061321"/>
                  </a:ext>
                </a:extLst>
              </a:tr>
              <a:tr h="484271">
                <a:tc>
                  <a:txBody>
                    <a:bodyPr/>
                    <a:lstStyle/>
                    <a:p>
                      <a:pPr marL="0" indent="0">
                        <a:spcAft>
                          <a:spcPts val="0"/>
                        </a:spcAft>
                        <a:buFont typeface="Arial" panose="020B0604020202020204" pitchFamily="34" charset="0"/>
                        <a:buNone/>
                      </a:pPr>
                      <a:r>
                        <a:rPr lang="en-CA" sz="2000" b="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Conclusion and next steps</a:t>
                      </a:r>
                    </a:p>
                  </a:txBody>
                  <a:tcPr marL="68580" marR="68580" marT="0" marB="0" anchor="ctr"/>
                </a:tc>
                <a:extLst>
                  <a:ext uri="{0D108BD9-81ED-4DB2-BD59-A6C34878D82A}">
                    <a16:rowId xmlns:a16="http://schemas.microsoft.com/office/drawing/2014/main" val="95783197"/>
                  </a:ext>
                </a:extLst>
              </a:tr>
            </a:tbl>
          </a:graphicData>
        </a:graphic>
      </p:graphicFrame>
    </p:spTree>
    <p:extLst>
      <p:ext uri="{BB962C8B-B14F-4D97-AF65-F5344CB8AC3E}">
        <p14:creationId xmlns:p14="http://schemas.microsoft.com/office/powerpoint/2010/main" val="42935424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72FBE-3EDD-465C-8138-B8B06848859C}"/>
              </a:ext>
            </a:extLst>
          </p:cNvPr>
          <p:cNvSpPr>
            <a:spLocks noGrp="1"/>
          </p:cNvSpPr>
          <p:nvPr>
            <p:ph type="title"/>
          </p:nvPr>
        </p:nvSpPr>
        <p:spPr/>
        <p:txBody>
          <a:bodyPr/>
          <a:lstStyle/>
          <a:p>
            <a:r>
              <a:rPr lang="en-CA" dirty="0"/>
              <a:t>Health equity scenarios</a:t>
            </a:r>
          </a:p>
        </p:txBody>
      </p:sp>
      <p:sp>
        <p:nvSpPr>
          <p:cNvPr id="3" name="Content Placeholder 2">
            <a:extLst>
              <a:ext uri="{FF2B5EF4-FFF2-40B4-BE49-F238E27FC236}">
                <a16:creationId xmlns:a16="http://schemas.microsoft.com/office/drawing/2014/main" id="{51D25224-4A38-455C-97FB-F3D0DFC6B490}"/>
              </a:ext>
            </a:extLst>
          </p:cNvPr>
          <p:cNvSpPr>
            <a:spLocks noGrp="1"/>
          </p:cNvSpPr>
          <p:nvPr>
            <p:ph idx="1"/>
          </p:nvPr>
        </p:nvSpPr>
        <p:spPr/>
        <p:txBody>
          <a:bodyPr>
            <a:normAutofit fontScale="85000" lnSpcReduction="10000"/>
          </a:bodyPr>
          <a:lstStyle/>
          <a:p>
            <a:pPr marL="514350" indent="-514350">
              <a:spcAft>
                <a:spcPts val="600"/>
              </a:spcAft>
              <a:buFont typeface="+mj-lt"/>
              <a:buAutoNum type="arabicPeriod"/>
            </a:pPr>
            <a:r>
              <a:rPr lang="en-CA" dirty="0"/>
              <a:t>What is the main issue raised in this scenario (i.e. the obvious problem)?</a:t>
            </a:r>
          </a:p>
          <a:p>
            <a:pPr marL="514350" indent="-514350">
              <a:spcAft>
                <a:spcPts val="600"/>
              </a:spcAft>
              <a:buFont typeface="+mj-lt"/>
              <a:buAutoNum type="arabicPeriod"/>
            </a:pPr>
            <a:r>
              <a:rPr lang="en-CA" dirty="0"/>
              <a:t>What underlying issues might be present </a:t>
            </a:r>
            <a:br>
              <a:rPr lang="en-CA" dirty="0"/>
            </a:br>
            <a:r>
              <a:rPr lang="en-CA" dirty="0"/>
              <a:t>(i.e. the not-so-obvious problem)?</a:t>
            </a:r>
          </a:p>
          <a:p>
            <a:pPr marL="514350" indent="-514350">
              <a:spcAft>
                <a:spcPts val="600"/>
              </a:spcAft>
              <a:buFont typeface="+mj-lt"/>
              <a:buAutoNum type="arabicPeriod"/>
            </a:pPr>
            <a:r>
              <a:rPr lang="en-CA" dirty="0"/>
              <a:t>How would you typically approach the situation?</a:t>
            </a:r>
          </a:p>
          <a:p>
            <a:pPr marL="514350" indent="-514350">
              <a:spcAft>
                <a:spcPts val="600"/>
              </a:spcAft>
              <a:buFont typeface="+mj-lt"/>
              <a:buAutoNum type="arabicPeriod"/>
            </a:pPr>
            <a:r>
              <a:rPr lang="en-CA" dirty="0"/>
              <a:t>Can you think of alternative approaches?</a:t>
            </a:r>
          </a:p>
          <a:p>
            <a:pPr marL="514350" indent="-514350">
              <a:spcAft>
                <a:spcPts val="600"/>
              </a:spcAft>
              <a:buFont typeface="+mj-lt"/>
              <a:buAutoNum type="arabicPeriod"/>
            </a:pPr>
            <a:r>
              <a:rPr lang="en-CA" dirty="0"/>
              <a:t>How might the outcomes differ between the two approaches? What are the arguments for and against using each approach?</a:t>
            </a:r>
          </a:p>
          <a:p>
            <a:pPr marL="514350" indent="-514350">
              <a:buFont typeface="+mj-lt"/>
              <a:buAutoNum type="arabicPeriod"/>
            </a:pPr>
            <a:endParaRPr lang="en-CA" dirty="0"/>
          </a:p>
        </p:txBody>
      </p:sp>
    </p:spTree>
    <p:extLst>
      <p:ext uri="{BB962C8B-B14F-4D97-AF65-F5344CB8AC3E}">
        <p14:creationId xmlns:p14="http://schemas.microsoft.com/office/powerpoint/2010/main" val="38115438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World café instructions</a:t>
            </a:r>
            <a:endParaRPr lang="en-CA" dirty="0"/>
          </a:p>
        </p:txBody>
      </p:sp>
      <p:sp>
        <p:nvSpPr>
          <p:cNvPr id="3" name="Content Placeholder 2"/>
          <p:cNvSpPr>
            <a:spLocks noGrp="1"/>
          </p:cNvSpPr>
          <p:nvPr>
            <p:ph idx="1"/>
          </p:nvPr>
        </p:nvSpPr>
        <p:spPr/>
        <p:txBody>
          <a:bodyPr>
            <a:normAutofit/>
          </a:bodyPr>
          <a:lstStyle/>
          <a:p>
            <a:r>
              <a:rPr lang="en-US" altLang="en-US" sz="2800" dirty="0"/>
              <a:t>Discuss the question on your table</a:t>
            </a:r>
          </a:p>
          <a:p>
            <a:r>
              <a:rPr lang="en-US" altLang="en-US" sz="2800" dirty="0"/>
              <a:t>Make notes &amp; pictures on the table</a:t>
            </a:r>
          </a:p>
          <a:p>
            <a:r>
              <a:rPr lang="en-US" altLang="en-US" sz="2800" dirty="0"/>
              <a:t>Think of ideas, be creative</a:t>
            </a:r>
          </a:p>
          <a:p>
            <a:r>
              <a:rPr lang="en-US" altLang="en-US" sz="2800" dirty="0"/>
              <a:t>Be open to new possibilities – </a:t>
            </a:r>
            <a:br>
              <a:rPr lang="en-US" altLang="en-US" sz="2800" dirty="0"/>
            </a:br>
            <a:r>
              <a:rPr lang="en-US" altLang="en-US" sz="2800" dirty="0"/>
              <a:t>imagine there are no practical challenges</a:t>
            </a:r>
          </a:p>
          <a:p>
            <a:r>
              <a:rPr lang="en-US" altLang="en-US" sz="2800" dirty="0"/>
              <a:t>Change tables at the bell – </a:t>
            </a:r>
            <a:br>
              <a:rPr lang="en-US" altLang="en-US" sz="2800" dirty="0"/>
            </a:br>
            <a:r>
              <a:rPr lang="en-US" altLang="en-US" sz="2800" dirty="0"/>
              <a:t>you will discuss 3 of 5 questions</a:t>
            </a:r>
          </a:p>
        </p:txBody>
      </p:sp>
    </p:spTree>
    <p:extLst>
      <p:ext uri="{BB962C8B-B14F-4D97-AF65-F5344CB8AC3E}">
        <p14:creationId xmlns:p14="http://schemas.microsoft.com/office/powerpoint/2010/main" val="42444212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World Café table hosts</a:t>
            </a:r>
          </a:p>
        </p:txBody>
      </p:sp>
      <p:sp>
        <p:nvSpPr>
          <p:cNvPr id="3" name="Content Placeholder 2"/>
          <p:cNvSpPr>
            <a:spLocks noGrp="1"/>
          </p:cNvSpPr>
          <p:nvPr>
            <p:ph idx="1"/>
          </p:nvPr>
        </p:nvSpPr>
        <p:spPr/>
        <p:txBody>
          <a:bodyPr>
            <a:normAutofit/>
          </a:bodyPr>
          <a:lstStyle/>
          <a:p>
            <a:r>
              <a:rPr lang="en-CA" altLang="en-US" sz="2800" dirty="0"/>
              <a:t>Record ideas throughout the conversation. Summarize in the plenary.</a:t>
            </a:r>
            <a:endParaRPr lang="en-US" altLang="en-US" sz="2800" dirty="0"/>
          </a:p>
          <a:p>
            <a:r>
              <a:rPr lang="en-CA" altLang="en-US" sz="2800" dirty="0"/>
              <a:t>Remind people to note or share key ideas, insights, connections, and new questions to contribute to the final report.</a:t>
            </a:r>
            <a:endParaRPr lang="en-US" altLang="en-US" sz="2800" dirty="0"/>
          </a:p>
          <a:p>
            <a:r>
              <a:rPr lang="en-CA" altLang="en-US" sz="2800" dirty="0"/>
              <a:t>At the beginning of each round of conversation, briefly share key ideas from the prior conversation so others can link and build using ideas from their previous conversations.</a:t>
            </a:r>
            <a:endParaRPr lang="en-US" altLang="en-US" sz="2800" dirty="0"/>
          </a:p>
        </p:txBody>
      </p:sp>
    </p:spTree>
    <p:extLst>
      <p:ext uri="{BB962C8B-B14F-4D97-AF65-F5344CB8AC3E}">
        <p14:creationId xmlns:p14="http://schemas.microsoft.com/office/powerpoint/2010/main" val="7001977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World Café principles</a:t>
            </a:r>
            <a:endParaRPr lang="en-CA" dirty="0"/>
          </a:p>
        </p:txBody>
      </p:sp>
      <p:sp>
        <p:nvSpPr>
          <p:cNvPr id="3" name="Content Placeholder 2"/>
          <p:cNvSpPr>
            <a:spLocks noGrp="1"/>
          </p:cNvSpPr>
          <p:nvPr>
            <p:ph sz="half" idx="1"/>
          </p:nvPr>
        </p:nvSpPr>
        <p:spPr/>
        <p:txBody>
          <a:bodyPr/>
          <a:lstStyle/>
          <a:p>
            <a:r>
              <a:rPr lang="en-CA" altLang="en-US" dirty="0"/>
              <a:t>FOCUS on what matters</a:t>
            </a:r>
            <a:endParaRPr lang="en-US" altLang="en-US" dirty="0"/>
          </a:p>
          <a:p>
            <a:r>
              <a:rPr lang="en-CA" altLang="en-US" dirty="0"/>
              <a:t>CONTRIBUTE your thinking</a:t>
            </a:r>
            <a:endParaRPr lang="en-US" altLang="en-US" dirty="0"/>
          </a:p>
          <a:p>
            <a:r>
              <a:rPr lang="en-CA" altLang="en-US" dirty="0"/>
              <a:t>SPEAK your mind</a:t>
            </a:r>
            <a:endParaRPr lang="en-US" altLang="en-US" dirty="0"/>
          </a:p>
          <a:p>
            <a:r>
              <a:rPr lang="en-CA" altLang="en-US" dirty="0"/>
              <a:t>LISTEN to understand</a:t>
            </a:r>
            <a:endParaRPr lang="en-US" altLang="en-US" dirty="0"/>
          </a:p>
        </p:txBody>
      </p:sp>
      <p:sp>
        <p:nvSpPr>
          <p:cNvPr id="11" name="Content Placeholder 10">
            <a:extLst>
              <a:ext uri="{FF2B5EF4-FFF2-40B4-BE49-F238E27FC236}">
                <a16:creationId xmlns:a16="http://schemas.microsoft.com/office/drawing/2014/main" id="{9C8A5A5D-2D6E-4AFD-A691-FA00C25973B0}"/>
              </a:ext>
            </a:extLst>
          </p:cNvPr>
          <p:cNvSpPr>
            <a:spLocks noGrp="1"/>
          </p:cNvSpPr>
          <p:nvPr>
            <p:ph sz="half" idx="2"/>
          </p:nvPr>
        </p:nvSpPr>
        <p:spPr/>
        <p:txBody>
          <a:bodyPr/>
          <a:lstStyle/>
          <a:p>
            <a:r>
              <a:rPr lang="en-CA" altLang="en-US"/>
              <a:t>LINK AND CONNECT ideas</a:t>
            </a:r>
            <a:endParaRPr lang="en-US" altLang="en-US"/>
          </a:p>
          <a:p>
            <a:r>
              <a:rPr lang="en-CA" altLang="en-US"/>
              <a:t>LISTEN for insights and patterns</a:t>
            </a:r>
            <a:endParaRPr lang="en-US" altLang="en-US"/>
          </a:p>
          <a:p>
            <a:r>
              <a:rPr lang="en-CA" altLang="en-US"/>
              <a:t>PLAY, DOODLE, DRAW</a:t>
            </a:r>
            <a:endParaRPr lang="en-US" altLang="en-US"/>
          </a:p>
          <a:p>
            <a:r>
              <a:rPr lang="en-CA" altLang="en-US"/>
              <a:t>NO LIMITS!</a:t>
            </a:r>
            <a:endParaRPr lang="en-US" altLang="en-US" dirty="0"/>
          </a:p>
        </p:txBody>
      </p:sp>
    </p:spTree>
    <p:extLst>
      <p:ext uri="{BB962C8B-B14F-4D97-AF65-F5344CB8AC3E}">
        <p14:creationId xmlns:p14="http://schemas.microsoft.com/office/powerpoint/2010/main" val="16456854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World Café discussion questions</a:t>
            </a:r>
            <a:endParaRPr lang="en-CA" dirty="0"/>
          </a:p>
        </p:txBody>
      </p:sp>
      <p:sp>
        <p:nvSpPr>
          <p:cNvPr id="3" name="Content Placeholder 2"/>
          <p:cNvSpPr>
            <a:spLocks noGrp="1"/>
          </p:cNvSpPr>
          <p:nvPr>
            <p:ph idx="1"/>
          </p:nvPr>
        </p:nvSpPr>
        <p:spPr/>
        <p:txBody>
          <a:bodyPr>
            <a:normAutofit fontScale="85000" lnSpcReduction="20000"/>
          </a:bodyPr>
          <a:lstStyle/>
          <a:p>
            <a:pPr marL="514350" lvl="0" indent="-514350">
              <a:spcAft>
                <a:spcPts val="600"/>
              </a:spcAft>
              <a:buFont typeface="+mj-lt"/>
              <a:buAutoNum type="arabicParenR"/>
            </a:pPr>
            <a:r>
              <a:rPr lang="en-US" dirty="0">
                <a:solidFill>
                  <a:schemeClr val="accent5"/>
                </a:solidFill>
              </a:rPr>
              <a:t>What opportunities in your health region might be leveraged toward action on HE and SDH?</a:t>
            </a:r>
            <a:endParaRPr lang="en-CA" dirty="0">
              <a:solidFill>
                <a:schemeClr val="accent5"/>
              </a:solidFill>
            </a:endParaRPr>
          </a:p>
          <a:p>
            <a:pPr marL="514350" lvl="0" indent="-514350">
              <a:spcAft>
                <a:spcPts val="600"/>
              </a:spcAft>
              <a:buFont typeface="+mj-lt"/>
              <a:buAutoNum type="arabicParenR"/>
            </a:pPr>
            <a:r>
              <a:rPr lang="en-US" dirty="0">
                <a:solidFill>
                  <a:srgbClr val="FF00FF"/>
                </a:solidFill>
              </a:rPr>
              <a:t>How might EPHPs be recognized for time spent working from a HE/SDH perspective?</a:t>
            </a:r>
            <a:endParaRPr lang="en-CA" dirty="0">
              <a:solidFill>
                <a:srgbClr val="FF00FF"/>
              </a:solidFill>
            </a:endParaRPr>
          </a:p>
          <a:p>
            <a:pPr marL="514350" lvl="0" indent="-514350">
              <a:spcAft>
                <a:spcPts val="600"/>
              </a:spcAft>
              <a:buFont typeface="+mj-lt"/>
              <a:buAutoNum type="arabicParenR"/>
            </a:pPr>
            <a:r>
              <a:rPr lang="en-US" dirty="0">
                <a:solidFill>
                  <a:srgbClr val="0F933C"/>
                </a:solidFill>
              </a:rPr>
              <a:t>What training would facilitate application of an equity lens in practice? </a:t>
            </a:r>
            <a:endParaRPr lang="en-CA" dirty="0">
              <a:solidFill>
                <a:srgbClr val="0F933C"/>
              </a:solidFill>
            </a:endParaRPr>
          </a:p>
          <a:p>
            <a:pPr marL="514350" lvl="0" indent="-514350">
              <a:spcAft>
                <a:spcPts val="600"/>
              </a:spcAft>
              <a:buFont typeface="+mj-lt"/>
              <a:buAutoNum type="arabicParenR"/>
            </a:pPr>
            <a:r>
              <a:rPr lang="en-US" dirty="0">
                <a:solidFill>
                  <a:srgbClr val="FF0000"/>
                </a:solidFill>
              </a:rPr>
              <a:t>How could HE and SDH be worked into CIPHI competencies? </a:t>
            </a:r>
            <a:endParaRPr lang="en-CA" dirty="0">
              <a:solidFill>
                <a:srgbClr val="FF0000"/>
              </a:solidFill>
            </a:endParaRPr>
          </a:p>
          <a:p>
            <a:pPr marL="514350" indent="-514350">
              <a:spcAft>
                <a:spcPts val="600"/>
              </a:spcAft>
              <a:buFont typeface="+mj-lt"/>
              <a:buAutoNum type="arabicParenR"/>
            </a:pPr>
            <a:r>
              <a:rPr lang="en-US" dirty="0">
                <a:solidFill>
                  <a:srgbClr val="E9C901"/>
                </a:solidFill>
              </a:rPr>
              <a:t>What kind of management support or policy would help implement an equity lens in practice?</a:t>
            </a:r>
            <a:endParaRPr lang="en-CA" dirty="0">
              <a:solidFill>
                <a:srgbClr val="E9C901"/>
              </a:solidFill>
            </a:endParaRPr>
          </a:p>
        </p:txBody>
      </p:sp>
    </p:spTree>
    <p:extLst>
      <p:ext uri="{BB962C8B-B14F-4D97-AF65-F5344CB8AC3E}">
        <p14:creationId xmlns:p14="http://schemas.microsoft.com/office/powerpoint/2010/main" val="34052952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950025-B5C8-4EBF-8A97-0204694C88D3}"/>
              </a:ext>
            </a:extLst>
          </p:cNvPr>
          <p:cNvSpPr>
            <a:spLocks noGrp="1"/>
          </p:cNvSpPr>
          <p:nvPr>
            <p:ph type="title"/>
          </p:nvPr>
        </p:nvSpPr>
        <p:spPr/>
        <p:txBody>
          <a:bodyPr/>
          <a:lstStyle/>
          <a:p>
            <a:r>
              <a:rPr lang="en-CA" dirty="0"/>
              <a:t>Summary and next steps </a:t>
            </a:r>
          </a:p>
        </p:txBody>
      </p:sp>
      <p:sp>
        <p:nvSpPr>
          <p:cNvPr id="5" name="Content Placeholder 4">
            <a:extLst>
              <a:ext uri="{FF2B5EF4-FFF2-40B4-BE49-F238E27FC236}">
                <a16:creationId xmlns:a16="http://schemas.microsoft.com/office/drawing/2014/main" id="{7A5976D4-E37B-4750-AA4C-085AA933654A}"/>
              </a:ext>
            </a:extLst>
          </p:cNvPr>
          <p:cNvSpPr>
            <a:spLocks noGrp="1"/>
          </p:cNvSpPr>
          <p:nvPr>
            <p:ph idx="1"/>
          </p:nvPr>
        </p:nvSpPr>
        <p:spPr/>
        <p:txBody>
          <a:bodyPr/>
          <a:lstStyle/>
          <a:p>
            <a:endParaRPr lang="en-CA"/>
          </a:p>
        </p:txBody>
      </p:sp>
    </p:spTree>
    <p:extLst>
      <p:ext uri="{BB962C8B-B14F-4D97-AF65-F5344CB8AC3E}">
        <p14:creationId xmlns:p14="http://schemas.microsoft.com/office/powerpoint/2010/main" val="6074131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C923E1A-F742-4917-BBCC-A5D8CBF3B92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979712" y="260648"/>
            <a:ext cx="5184576" cy="5184576"/>
          </a:xfrm>
          <a:prstGeom prst="rect">
            <a:avLst/>
          </a:prstGeom>
        </p:spPr>
      </p:pic>
      <p:sp>
        <p:nvSpPr>
          <p:cNvPr id="12" name="TextBox 11">
            <a:extLst>
              <a:ext uri="{FF2B5EF4-FFF2-40B4-BE49-F238E27FC236}">
                <a16:creationId xmlns:a16="http://schemas.microsoft.com/office/drawing/2014/main" id="{C349A7ED-4566-499F-917B-9993EC2E1503}"/>
              </a:ext>
            </a:extLst>
          </p:cNvPr>
          <p:cNvSpPr txBox="1"/>
          <p:nvPr/>
        </p:nvSpPr>
        <p:spPr>
          <a:xfrm>
            <a:off x="2483768" y="5445224"/>
            <a:ext cx="3657600" cy="230832"/>
          </a:xfrm>
          <a:prstGeom prst="rect">
            <a:avLst/>
          </a:prstGeom>
          <a:noFill/>
        </p:spPr>
        <p:txBody>
          <a:bodyPr wrap="square" rtlCol="0">
            <a:spAutoFit/>
          </a:bodyPr>
          <a:lstStyle/>
          <a:p>
            <a:r>
              <a:rPr lang="en-CA" sz="900" dirty="0">
                <a:hlinkClick r:id="rId4" tooltip="http://www.newclearvision.com/2012/03/15/ordinary-thoughts/"/>
              </a:rPr>
              <a:t>This Photo</a:t>
            </a:r>
            <a:r>
              <a:rPr lang="en-CA" sz="900" dirty="0"/>
              <a:t> by Unknown Author is licensed under </a:t>
            </a:r>
            <a:r>
              <a:rPr lang="en-CA" sz="900" dirty="0">
                <a:hlinkClick r:id="rId5" tooltip="https://creativecommons.org/licenses/by-nc/3.0/"/>
              </a:rPr>
              <a:t>CC BY-NC</a:t>
            </a:r>
            <a:endParaRPr lang="en-CA" sz="900" dirty="0"/>
          </a:p>
        </p:txBody>
      </p:sp>
    </p:spTree>
    <p:extLst>
      <p:ext uri="{BB962C8B-B14F-4D97-AF65-F5344CB8AC3E}">
        <p14:creationId xmlns:p14="http://schemas.microsoft.com/office/powerpoint/2010/main" val="28098403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6" name="AutoShape 8" descr="data:image/png;base64,iVBORw0KGgoAAAANSUhEUgAAAIkAAAA6CAIAAAALGO1FAAAYPElEQVR4nO1aZ1jTydYfFFFXBWUvKhC6BKTFBe6qqwJycRULIItAVrHt4npZLCsrPICglLAWpCUEKRJAQLCAFKleC6BISQgJJfQiUiKgBEI1mffDH7NZSmDdvcp9H34f0MycOVN+/3PmzJkBcB5zFeBzD2Ae02Kem7mLeW7mLua5mbuY52buYp6buYt5buYu5rmZu/hz3HC53BkFEBnuB0xoK1jDBPnJzaeUmVLzdPKCxz+nIIibyTOZcsIztp3Q6m9ZoOmY+P+Ev82nzXJ1phT7iJXlt04BtX9W7ZzCrOyGy+WOjIzQ6fTXr19PKcADk8kcGxtjs9nFxcVv376FEHZ2do6Ojk5W3tfXhwjMBkNDQ93d3RDCjo4OMpk8PDw8y4YQwp6eHhqNNjg4OOWA5zJmsBveZEpLS5WUlCIiIkZHR0dGRt68ecNboPr6+ra2tpGRkdTU1P3795PJ5La2Njc3t8rKyuTkZFNTUyqVOjY2NjAwACFks9mDg4Pt7e3W1tY4HI7D4SC9sNns4eHh7u5uRC2bzabT6a9evYIQslgsV1dXe3t7Fov16NEjHx+fsbGxkZGR+vr6oaEhCOHw8PDg4GB/f39vby+iraWlpaKiAvkmLl++rKur29raOmFGcx8z2A1vJrGxsStWrMjMzLxw4QIWi925c+fFixc7OjpwONzevXu9vb1TU1O1tbUBANeuXUtJSXF0dLx//76ysjIA4Pr1615eXleuXOnt7T179iyRSHRwcAAA6OjoVFdXQwjZbLajo6O1tbWxsbGDg8Pg4GBJScmhQ4f27duXmppKIBBEREQkJCRycnK8vLxCQ0Pr6+uPHz++detWW1vbjo6O9PR0U1NTc3NzExOTkpISFouFw+GMjY2dnJy6u7uxWOz27dtZLNanWM6/FbONBc6fP4/BYPLz89euXWtubo7FYlEo1KNHj2RkZHbu3PnixYuqqioVFRUDAwMGg3HkyJGtW7c+ffpUTk7OxMSkuLhYRUXFycmJTqeLiYnh8Xh3d3cpKamYmBjEU9XX14uJiZmZmdnY2IiLi1dVVeXk5Jw9exaFQmGx2NjY2FWrVjk7O9PpdHV1dUdHx8OHD2/bti0tLU1JSenixYvnz58XFRW9dOnSqlWr3N3dX79+7eXlZWxsLCMjk52dvW3btvPnz/8vRmuzigVYLJahoaG1tXV8fLycnByDwbhy5YqsrCydTo+OjlZQUHB0dGSxWCoqKi4uLiMjI5s2bTp79uyrV69QKJSvr29LS4usrKyfn9/ly5dXrlxJpVLd3NxUVFR4+01iYqK4uHhxcbGfn5+ysnJgYOA333zj4+ODRqOdnZ2zsrIkJSVLSkqKi4sVFBQiIiLQaPS5c+cGBgbU1NROnDihr69vZ2fX1dW1fv16V1dXKyurI0eOHDlyRENDIyEhYc2aNbdu3Zowo9kHnJ8Rs+KmpaXl66+/9vX1vXr1qoGBQX9/v729/dGjRxMSEo4dO6aoqOjq6spisfT19Y2MjDIzM7du3ZqQkNDb26utrb13797i4uIdO3ag0WgMBmNsbMxkMv39/aWkpMLCwhD9V69e1dPT6+7uPn36tLW1dVxcnIaGho2NjZqaWlJSUlFRkaSkJOLNNm/e3NjYeOHCBU1NTX19fTMzs4cPH2ppacXGxr58+XLLli2JiYnGxsaGhoY7duw4dOgQiURSVVUlk8kCZjdn6ZlVLNDf3//s2bPXr18zGAwymfz+/XsymdzQ0FBfX08ikdLT05F9vrKyMiMjo7GxsbCwsKenB0JYXl6ekZExMDBQUVGRkpJSVFRUXl7O4XD6+vrS09PLysqQXmpqasrKyhC11dXVQ0NDubm5mZmZhYWFvb29HA7n8ePHBQUFNTU1paWlEMKhoaGkpCQSifTmzRs2m/306dPu7u7Ozs7nz58PDw/X1tYmJSUh8o2Njc+fPx8cHJwu2p7LmBM5Gzab3d/f/wk6EnCanoP409w0NDR4enoyGIy/0mtnZ+eDBw+QkLe2ttbW1jY7O1twE94iMhgMHA7X0NCA/GQymTgcrrS0lE6nR0ZGjoyMfMR45iZDM3ODjJvD4eTl5aWmpvr6+iopKdFotNra2sjIyMLCQuSMAiEcGhp6/PhxZGRkTU3N8PDwgwcPYmJimpubuVxucXHx8+fPk5KSGhsbe3p67OzspKSksrOzR0ZGQkJCfvzxx5qaGl6PNTU1BQUFDx48yMvL43A41dXVpaWlHA6HSqU2NjbevHlzzZo1V65cefz48fv37589e7Zs2bLk5OQnT55ER0cPDw/n5uampqYyGAwajdbW1lZQUNDX19fc3Pzy5Usul0un00kkUklJyd/Bx3+X0VnZDYfDiYyMRKFQ+vr6cnJye/bsSUtL27x5865du9TV1Xmf/JUrV6SkpA4ePPj48eOWlpaTJ0+qq6tbWlpSKBRdXd0NGzbIyMhYWVndu3dPSkpKTEzM39/f1dV1+/btu3fvtrS0RNwal8u1sLBQUlLavn27goJCZmamhYWFtbV1b28vErx5e3uLi4sbGhpKSUnFx8eTSCQ0Gl1WVrZ//353d/fQ0FAUCrVz504dHR0bGxtfX19NTc2WlhZ7e/vdu3enpqZu2rTJxMQEOQ/Mco34WORyIQdyuRByucj/4YTsEPKTvzHkjv9BpPj2Pe54+cdww1Py5s2br7/+GovF9vT0qKur29ra/vDDDzIyMpcuXfrmm2/Cw8MRsejo6K+++srDw6O5uTk8PNzFxcXQ0NDAwCAsLExBQSExMdHJyUlLS4tGoyGrTKVS16xZc+DAgVOnThkZGSFH987OTgUFhXPnztXU1MjJydnb22trawcEBCDC8fHxZmZmVlZWQ0NDW7ZssbGxsbOz279/P51Ox2AwOBwOg8H8/PPPPT09ampqp0+f/umnn/bv3z84OKivr3/y5Mnvv/9eWVkZh8Nt2bIlLi5uZlIgF05pXnwMcMfFJhTzVUIOhBxeDUIWlws/0PxR3PDAZDI3btxoYGAQGBgoLS2Nx+NPnTolKyvr5uZGJBKZTCaEsL+/Pycnx8bGZunSpd7e3mg0+siRIyoqKlZWVg4ODkpKSl1dXQcPHjQ1Na2trUWORC9evJCSkjIzM8PhcMnJychWUVRU9OWXX1pbWzs5Oa1evdrf319BQcHCwsLc3FxSUjIrK0taWtrAwIBAIKBQKC8vLwwG8+uvv6akpKxZsyYtLQ2DwezZs8ff319OTi42NtbKymrDhg1nzpz5xz/+ERMTc/jwYWVlZS8vLyKR2NXVNQMzECKf+eQlF9Rk1jlfLnwvWO1sfdq9e/f09fUPHz78008/VVZWlpeXY7FYc3PzqKgoRIbJZNrb2+/atcvNza2qqsrBweH48eP//ve/b926hcfjL126xGQyHR0dSSTS8PCwo6OjjY1NZ2dnVFSUiYnJDz/8QKPRED0hISFr1661tbXdtm2bn59fX1+fm5ubsbHx8ePHPT09i4qKTp065eLioqen5+TkVFdXd/LkyZycnNTU1FOnTr19+zY2Nvbbb7/V1dWVkJCorq5OT083NDQ8evSora1tQ0NDaWkpFos9cOBAbGws/zJNs34QwveQy+VACCG3srHn5t3Km3crw5Mrw5MqQu/SgxPo4fcrbyZV37xXGZpQQa/rRZpVNfTGptclZNXdyam7ndkQ97AuNoORkF2XmFMXn91wO6uurYM1blECeZxtLAAh7Onp6evrGxoaQkrevXvX3Nz87t07ROb9+/dMJrOtrQ3JMA4ODnZ1dbHZ7LGxsaGhoeHhYQ6HMzAwgNQiaU1EbXt7+6tXr3jx1dmzZ/X09Hp7exFzhBCOjIy8fft2cHBwdHR0dHR0eHh4dHS0q6trbGwMQjgwMMDhcIaHh5G8J4Swt7fX1dVVV1f3zZs3yE8kwYrUvn37trm5ua+vbwZiILJPcCAXIqHOjcTKJWj8YrVgEXWCsGLAYefcHy89XapCXLQ+eIlm8GLFgMBbVKShdyTlC3TQMgxxqUbwsvXBP3k93f9LxlKVoKWYkGVaIV9oBCfmNIx3/tft5lOioqKCZ0PwY6Pb+vp6KpXKCyA/HnzeLCShCqgQgDoBKAcIqwQn/6extKpLFEMESv5AkwiUAv1ixrnxDCcDJX+gEQzkAr/UCcmnvI56ULMIHQTWBYD1BKCKv51VP679L9rNn5jINDdak0v6+/spFEpeXh6FQhFw6vyz92Y1NTW5ubn84fh0kgLKJ0pBDmI54feqhNSCgSoB65LrH02PSamJTmXg42m2nk+AejBQIQTG0pE2PjcpAB2wQIto6/nsMokSnVobnFAREEczO5sJVIlAi3gnp+6DekF9/9ftZsLDARaLRSAQ/vWvf6FQKDExMRkZGSMjo7CwsAkMCaB5QvalsLAQuWiAEIaHh4uLi3t4eExWNeXAJnf3R2FerMyFEIbfqwLrgxdq3rD/rSA6hUF6wCClMOLSa5wDngtvCAHr8IFx5Ugzn0gKUMaLaN9ww7+MflBzK60u/mFt9APGKZ88sJ4AtIh3sz+53cyI1tZWc3NzYWFhPT29a9euhYaGuru7y8vLL1y4EIvFtrW18QvPeK/M4XD8/f3l5eWjo6ORkuzsbACAi4uLgDFMzkDP8JzhQ6AWklgBVAlAPXihOhG9N/5JaVtJZdc/Le8LqxEA5g8+zSuCAtYFAQ3iIg3iJpskSg0z+3mL/M5YEa0bQIMA1hMSs+rgh/haAD4dN+/evTtw4AAA4OLFi/xW0tTUZGxsDAA4evTolJfN0z3buHXrloaGxsGDB6uqqpCSvLw8AICbm9vsRyX4soAzvl9zIITE21XCynhh1UAhNF5kHf6sb4FrYNEKDaKQcoCwBmGhfEBgVBnipDzDSoQV/IVVCUKKQV9oEN2JxSc8noooBwihgxatJwijg+Izx33aXIkFwsPDAQCHDh3iBVQ8IMfMxYsXJyUlQQh7enqYTCbCE+JnWCxWZ2cnElzxFjEwMDAuLo7/mPL06VMAAOLTWlpaGhsbpwwHWltbq6ureYEiP0ZHR5uamqqrq1+/fj06Osq/etSa3oAoakA0NSi23C+KSoijEeLp16PL8LHlgTE030gypYoJIeRCSKZ3+UdR8LfKCHHlAdFlIQl0YhwdH12OjysPulUeGEOtbx6PEv+Gs+dfx+DgoJ6e3uLFi9PT05GSCQ7kwoULAAA7Ozs2m33+/HlLS0s6nc6TTEpKMjIyioiIQORbW1udnJw2btyooaGxdevWgIAANpsNIXzy5MmCBQt+++23+/fvo9FoNBptb29fV1fHG0ZDQ8OZM2c0NDTk5eX19PTCwsL4LTUjI+P7779XV1eXlZXV1tbOycmBvMTK7KLFD4mc2Yhyecfa6fCJuKmvrxcVFVVUVOQlsCfs6hkZGQCA7du3d3R02NjYrFq1qrCwkNc8JSUFAODs7AwhbGtr2759u7i4uLOzc2RkJBaLFRIS8vDweP/+fX5+/qJFi3799dfw8PBffvnFwMAAAPDtt98iz4Pq6up0dHRWr17t4eERGRlpbm6+cOHC69evI12EhYWJiYnp6ur6+fkFBATs3r07ikSCH7IDs05rIhma2YnOROMn4qa0tFRYWFhNTY333mUCysrKvvjiCwwG09zc7OzsLCMjU1JSwqstKCgAAFy6dAlCePHiRQBAYGAgwmtfX5+pqemiRYuoVCqZTBYSEkLuxSGEXV1dWCwWABAcHAwhtLe3FxISioyMRHR2dXXp6+uLiYnV1dUxGIzly5cbGBi0t7cjtX19fb09vZDL4VkNpeoNjljqFUL2iSB73yi5HF72WyjZ+0apTxjZO7TUi/CSXDF+WM4v67hEKPIKLf0tjOJ9o/TKzdLL4WTvG2RcGNkrtMTrRklVfc9sFu0TcUOj0ZYuXSojI1NeXj6lAMLNli1bOjo6zp07N4GbJ0+eAAC8vLxGRkY2btwoLCy8a9cuCwsLExMTKysrLS0tAACJRKJQKEJCQu7u7vwNFyxYYGNj097erqmpuWTJkj179nz33XempqaWlpbr168HANy9e/fq1asiIiLx8fETRjVu2FwkTqMLKQQIKQcBpSAg7fezzzPH64VAHg8Ug4RUCUKyAfj48al5hJYCWT8hVTxQCARKga74oqMXHgGUL1gXJKQaJKQcGJ/Ji6E/n0/jz2Sj0egp548gNTUVAHDs2LGRkZEzZ87Iysoi188IkE3ex8fn7du3UlJSEhIS586dc3d3d3FxcXFx8fT09PDwIJPJL168EBIS4o/TqqqqpKSk9u3bR6PRVq9ejUKhXFxc3NzcXFxcXF1dPTw8cDgclUq1sLCQkJDIy8v7w+DHs/vjU7hxtxKo4YE6QVgjeO3X4WnPml6Wd8ptjVikSQRaNwAaT0ioQCS9I8hAKRBoEkXUCWhDUgG181YaQ/KfYQs1iECDCNQICby8wGfcb/gj1NOnTwMAzM3NkX17Ak6cOLFw4cKYmBgIoZ2dHQqFevnyJa8W8Wk+Pj5sNnvdunXS0tK88yY/EPPit5vy8nJRUdFDhw61tLRIS0uj0egJpygEFhYWixcvTkxMnDBs/h8R9yuF1PALVAn2Vwpi02rDk6pD7lTcza1z8HsB1PBANSj4TiXSAnezFKCDFmoR3UNKolIYoXcqCbdp93LrbT2eApUgoBWcmNOEqP5sdjPhxEAmk6WlpYWFha9evTpBMiUlZcmSJUZGRsirKHd3dxERkdu3b/MEvL29EW64XK6dnR0A4MKFC5N7RLjx9vbmlfj7+yP7zdjYmKWlJfK0cXLD4OBgAICZmRkvB/rHWXAhhBH3qxaoBS/UJFo7PrpCosal1yVkNfjGUA85PwYbQoAKIeSD3eBuUoBykIh2yI8eT3xjqEm5DcmPGnE3KdZOOUCNALSIibnjuU7BC/hf4Wa6h3pRUVErVqxYtGiRg4MDnU7v7OxkMBh+fn5r167V1dXlOTHkeI/BYLKysioqKlxdXVesWAEA8PT0hBDSaDRVVdXFixd7eXk1NTWxWKyGhobo6Oj6+voXL14AAE6cONHe3t7Y2IjH40VFRfX19ZEdPj8/X1paetmyZf7+/q9evWKxWAwGg0QiNTQ09Pb27tixAwCAxWIpFEpfX19ra+udO3fKy5GjPhdCGHqnCqCDgCoeKAZKbIt4VNj6tLQdZRQFFAOBejBQCsTHj3PjGV4C5P2BGgEoBinviXtJ77r/qFl0UxhQDgBqwUA1GMkLfOY89OQsyP379zEYzPLly7/88ktlZeW1a9cCAERFRZ89e8aTGRoaOnPmzIoVK0RFRSUlJdXV1W1sbFavXm1ra4uk+vPz8zdv3iwuLi4vL6+tra2goGBpaclkMtPT05cvX75s2TIZGRkUCiUpKblv3z5e1gBCmJWVtWHDBnFxcUVFRR0dHVlZ2WPHjvHeln733XcrV66UkJDQ0tJSUFD8ztycP6q8mVS98quQlV+FiemErsSEnPR4etLrmbh2iKh26CqdsJXqxNB74z7tcmSZmAZhpU6o6Feh4rqhv1zLP+j8n5UYophO6Eqd8JVfhdzNnQP7zZRgMpm3b992dHR0dHR0cXFB3kxbWFjU1tbyi6Wnp3t6egYEBFRWVg4MDOTk5Dx69Ii3V7179y45OdnNzc3R0TE4OLipqQlCWFtbGx8ff/nyZScnJx8fn9zc3Mk5iO7u7sTERFdXVycnp/DwcP7tZ2hoKCcnx8PD4/z581evXquuroLw95vjVx2sh/lND/NbMgtaH+Y1pzxpfPC4IT2vObOgNSuvNf1Zc1P7+JPr+tZ3ac+aMwpaMgta0/OaU540pjxpfJjXkpXfmlHQnJnX3PFmAEL4P3B/U1RUZGRkBABQUVHB4/EUCqWysrKlpWU6+Y+40ZkxbTp9FXfy6wyBHc3ySpoXnQuS+QzcTF6Izs5OPz8/XV3dpUuXqqqqHjlyBMmX/BWdE6oE0zP1RRGEEHJ4twcCXBB/VofLFXje//31wfu56NP4wb8o7e3t+fn5aWlpNBqtv79/htT9H6tmY0yzJ2a85Pc//Pc4Uzbk8vJjXChoMB+0TKFtMj4nNzN+y9Ot2uRbA8HcTBk3Clb+oZb7oYbDGc/fTDNU3r+CjOF3BbP5mD7/fsPDR28kk9vy2Jo9bVPdEnG5XA4fPdN+6eN9jV9gC7AHLo8eLt/JaTrMFW5m/LQF3Ff+jV1PUz6+2UxDzh9pE+CruDwJrkC5ccwVbuYxGfPczF3MczN3Mc/N3MU8N3MX89zMXcxzM3cxz83cxTw3cxf/B+gRe68pC/T7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Times"/>
              <a:ea typeface="+mn-ea"/>
              <a:cs typeface="+mn-cs"/>
            </a:endParaRPr>
          </a:p>
        </p:txBody>
      </p:sp>
      <p:sp>
        <p:nvSpPr>
          <p:cNvPr id="12298" name="AutoShape 10" descr="data:image/png;base64,iVBORw0KGgoAAAANSUhEUgAAAIkAAAA6CAIAAAALGO1FAAAYPElEQVR4nO1aZ1jTydYfFFFXBWUvKhC6BKTFBe6qqwJycRULIItAVrHt4npZLCsrPICglLAWpCUEKRJAQLCAFKleC6BISQgJJfQiUiKgBEI1mffDH7NZSmDdvcp9H34f0MycOVN+/3PmzJkBcB5zFeBzD2Ae02Kem7mLeW7mLua5mbuY52buYp6buYt5buYu5rmZu/hz3HC53BkFEBnuB0xoK1jDBPnJzaeUmVLzdPKCxz+nIIibyTOZcsIztp3Q6m9ZoOmY+P+Ev82nzXJ1phT7iJXlt04BtX9W7ZzCrOyGy+WOjIzQ6fTXr19PKcADk8kcGxtjs9nFxcVv376FEHZ2do6Ojk5W3tfXhwjMBkNDQ93d3RDCjo4OMpk8PDw8y4YQwp6eHhqNNjg4OOWA5zJmsBveZEpLS5WUlCIiIkZHR0dGRt68ecNboPr6+ra2tpGRkdTU1P3795PJ5La2Njc3t8rKyuTkZFNTUyqVOjY2NjAwACFks9mDg4Pt7e3W1tY4HI7D4SC9sNns4eHh7u5uRC2bzabT6a9evYIQslgsV1dXe3t7Fov16NEjHx+fsbGxkZGR+vr6oaEhCOHw8PDg4GB/f39vby+iraWlpaKiAvkmLl++rKur29raOmFGcx8z2A1vJrGxsStWrMjMzLxw4QIWi925c+fFixc7OjpwONzevXu9vb1TU1O1tbUBANeuXUtJSXF0dLx//76ysjIA4Pr1615eXleuXOnt7T179iyRSHRwcAAA6OjoVFdXQwjZbLajo6O1tbWxsbGDg8Pg4GBJScmhQ4f27duXmppKIBBEREQkJCRycnK8vLxCQ0Pr6+uPHz++detWW1vbjo6O9PR0U1NTc3NzExOTkpISFouFw+GMjY2dnJy6u7uxWOz27dtZLNanWM6/FbONBc6fP4/BYPLz89euXWtubo7FYlEo1KNHj2RkZHbu3PnixYuqqioVFRUDAwMGg3HkyJGtW7c+ffpUTk7OxMSkuLhYRUXFycmJTqeLiYnh8Xh3d3cpKamYmBjEU9XX14uJiZmZmdnY2IiLi1dVVeXk5Jw9exaFQmGx2NjY2FWrVjk7O9PpdHV1dUdHx8OHD2/bti0tLU1JSenixYvnz58XFRW9dOnSqlWr3N3dX79+7eXlZWxsLCMjk52dvW3btvPnz/8vRmuzigVYLJahoaG1tXV8fLycnByDwbhy5YqsrCydTo+OjlZQUHB0dGSxWCoqKi4uLiMjI5s2bTp79uyrV69QKJSvr29LS4usrKyfn9/ly5dXrlxJpVLd3NxUVFR4+01iYqK4uHhxcbGfn5+ysnJgYOA333zj4+ODRqOdnZ2zsrIkJSVLSkqKi4sVFBQiIiLQaPS5c+cGBgbU1NROnDihr69vZ2fX1dW1fv16V1dXKyurI0eOHDlyRENDIyEhYc2aNbdu3Zowo9kHnJ8Rs+KmpaXl66+/9vX1vXr1qoGBQX9/v729/dGjRxMSEo4dO6aoqOjq6spisfT19Y2MjDIzM7du3ZqQkNDb26utrb13797i4uIdO3ag0WgMBmNsbMxkMv39/aWkpMLCwhD9V69e1dPT6+7uPn36tLW1dVxcnIaGho2NjZqaWlJSUlFRkaSkJOLNNm/e3NjYeOHCBU1NTX19fTMzs4cPH2ppacXGxr58+XLLli2JiYnGxsaGhoY7duw4dOgQiURSVVUlk8kCZjdn6ZlVLNDf3//s2bPXr18zGAwymfz+/XsymdzQ0FBfX08ikdLT05F9vrKyMiMjo7GxsbCwsKenB0JYXl6ekZExMDBQUVGRkpJSVFRUXl7O4XD6+vrS09PLysqQXmpqasrKyhC11dXVQ0NDubm5mZmZhYWFvb29HA7n8ePHBQUFNTU1paWlEMKhoaGkpCQSifTmzRs2m/306dPu7u7Ozs7nz58PDw/X1tYmJSUh8o2Njc+fPx8cHJwu2p7LmBM5Gzab3d/f/wk6EnCanoP409w0NDR4enoyGIy/0mtnZ+eDBw+QkLe2ttbW1jY7O1twE94iMhgMHA7X0NCA/GQymTgcrrS0lE6nR0ZGjoyMfMR45iZDM3ODjJvD4eTl5aWmpvr6+iopKdFotNra2sjIyMLCQuSMAiEcGhp6/PhxZGRkTU3N8PDwgwcPYmJimpubuVxucXHx8+fPk5KSGhsbe3p67OzspKSksrOzR0ZGQkJCfvzxx5qaGl6PNTU1BQUFDx48yMvL43A41dXVpaWlHA6HSqU2NjbevHlzzZo1V65cefz48fv37589e7Zs2bLk5OQnT55ER0cPDw/n5uampqYyGAwajdbW1lZQUNDX19fc3Pzy5Usul0un00kkUklJyd/Bx3+X0VnZDYfDiYyMRKFQ+vr6cnJye/bsSUtL27x5865du9TV1Xmf/JUrV6SkpA4ePPj48eOWlpaTJ0+qq6tbWlpSKBRdXd0NGzbIyMhYWVndu3dPSkpKTEzM39/f1dV1+/btu3fvtrS0RNwal8u1sLBQUlLavn27goJCZmamhYWFtbV1b28vErx5e3uLi4sbGhpKSUnFx8eTSCQ0Gl1WVrZ//353d/fQ0FAUCrVz504dHR0bGxtfX19NTc2WlhZ7e/vdu3enpqZu2rTJxMQEOQ/Mco34WORyIQdyuRByucj/4YTsEPKTvzHkjv9BpPj2Pe54+cdww1Py5s2br7/+GovF9vT0qKur29ra/vDDDzIyMpcuXfrmm2/Cw8MRsejo6K+++srDw6O5uTk8PNzFxcXQ0NDAwCAsLExBQSExMdHJyUlLS4tGoyGrTKVS16xZc+DAgVOnThkZGSFH987OTgUFhXPnztXU1MjJydnb22trawcEBCDC8fHxZmZmVlZWQ0NDW7ZssbGxsbOz279/P51Ox2AwOBwOg8H8/PPPPT09ampqp0+f/umnn/bv3z84OKivr3/y5Mnvv/9eWVkZh8Nt2bIlLi5uZlIgF05pXnwMcMfFJhTzVUIOhBxeDUIWlws/0PxR3PDAZDI3btxoYGAQGBgoLS2Nx+NPnTolKyvr5uZGJBKZTCaEsL+/Pycnx8bGZunSpd7e3mg0+siRIyoqKlZWVg4ODkpKSl1dXQcPHjQ1Na2trUWORC9evJCSkjIzM8PhcMnJychWUVRU9OWXX1pbWzs5Oa1evdrf319BQcHCwsLc3FxSUjIrK0taWtrAwIBAIKBQKC8vLwwG8+uvv6akpKxZsyYtLQ2DwezZs8ff319OTi42NtbKymrDhg1nzpz5xz/+ERMTc/jwYWVlZS8vLyKR2NXVNQMzECKf+eQlF9Rk1jlfLnwvWO1sfdq9e/f09fUPHz78008/VVZWlpeXY7FYc3PzqKgoRIbJZNrb2+/atcvNza2qqsrBweH48eP//ve/b926hcfjL126xGQyHR0dSSTS8PCwo6OjjY1NZ2dnVFSUiYnJDz/8QKPRED0hISFr1661tbXdtm2bn59fX1+fm5ubsbHx8ePHPT09i4qKTp065eLioqen5+TkVFdXd/LkyZycnNTU1FOnTr19+zY2Nvbbb7/V1dWVkJCorq5OT083NDQ8evSora1tQ0NDaWkpFos9cOBAbGws/zJNs34QwveQy+VACCG3srHn5t3Km3crw5Mrw5MqQu/SgxPo4fcrbyZV37xXGZpQQa/rRZpVNfTGptclZNXdyam7ndkQ97AuNoORkF2XmFMXn91wO6uurYM1blECeZxtLAAh7Onp6evrGxoaQkrevXvX3Nz87t07ROb9+/dMJrOtrQ3JMA4ODnZ1dbHZ7LGxsaGhoeHhYQ6HMzAwgNQiaU1EbXt7+6tXr3jx1dmzZ/X09Hp7exFzhBCOjIy8fft2cHBwdHR0dHR0eHh4dHS0q6trbGwMQjgwMMDhcIaHh5G8J4Swt7fX1dVVV1f3zZs3yE8kwYrUvn37trm5ua+vbwZiILJPcCAXIqHOjcTKJWj8YrVgEXWCsGLAYefcHy89XapCXLQ+eIlm8GLFgMBbVKShdyTlC3TQMgxxqUbwsvXBP3k93f9LxlKVoKWYkGVaIV9oBCfmNIx3/tft5lOioqKCZ0PwY6Pb+vp6KpXKCyA/HnzeLCShCqgQgDoBKAcIqwQn/6extKpLFEMESv5AkwiUAv1ixrnxDCcDJX+gEQzkAr/UCcmnvI56ULMIHQTWBYD1BKCKv51VP679L9rNn5jINDdak0v6+/spFEpeXh6FQhFw6vyz92Y1NTW5ubn84fh0kgLKJ0pBDmI54feqhNSCgSoB65LrH02PSamJTmXg42m2nk+AejBQIQTG0pE2PjcpAB2wQIto6/nsMokSnVobnFAREEczO5sJVIlAi3gnp+6DekF9/9ftZsLDARaLRSAQ/vWvf6FQKDExMRkZGSMjo7CwsAkMCaB5QvalsLAQuWiAEIaHh4uLi3t4eExWNeXAJnf3R2FerMyFEIbfqwLrgxdq3rD/rSA6hUF6wCClMOLSa5wDngtvCAHr8IFx5Ugzn0gKUMaLaN9ww7+MflBzK60u/mFt9APGKZ88sJ4AtIh3sz+53cyI1tZWc3NzYWFhPT29a9euhYaGuru7y8vLL1y4EIvFtrW18QvPeK/M4XD8/f3l5eWjo6ORkuzsbACAi4uLgDFMzkDP8JzhQ6AWklgBVAlAPXihOhG9N/5JaVtJZdc/Le8LqxEA5g8+zSuCAtYFAQ3iIg3iJpskSg0z+3mL/M5YEa0bQIMA1hMSs+rgh/haAD4dN+/evTtw4AAA4OLFi/xW0tTUZGxsDAA4evTolJfN0z3buHXrloaGxsGDB6uqqpCSvLw8AICbm9vsRyX4soAzvl9zIITE21XCynhh1UAhNF5kHf6sb4FrYNEKDaKQcoCwBmGhfEBgVBnipDzDSoQV/IVVCUKKQV9oEN2JxSc8noooBwihgxatJwijg+Izx33aXIkFwsPDAQCHDh3iBVQ8IMfMxYsXJyUlQQh7enqYTCbCE+JnWCxWZ2cnElzxFjEwMDAuLo7/mPL06VMAAOLTWlpaGhsbpwwHWltbq6ureYEiP0ZHR5uamqqrq1+/fj06Osq/etSa3oAoakA0NSi23C+KSoijEeLp16PL8LHlgTE030gypYoJIeRCSKZ3+UdR8LfKCHHlAdFlIQl0YhwdH12OjysPulUeGEOtbx6PEv+Gs+dfx+DgoJ6e3uLFi9PT05GSCQ7kwoULAAA7Ozs2m33+/HlLS0s6nc6TTEpKMjIyioiIQORbW1udnJw2btyooaGxdevWgIAANpsNIXzy5MmCBQt+++23+/fvo9FoNBptb29fV1fHG0ZDQ8OZM2c0NDTk5eX19PTCwsL4LTUjI+P7779XV1eXlZXV1tbOycmBvMTK7KLFD4mc2Yhyecfa6fCJuKmvrxcVFVVUVOQlsCfs6hkZGQCA7du3d3R02NjYrFq1qrCwkNc8JSUFAODs7AwhbGtr2759u7i4uLOzc2RkJBaLFRIS8vDweP/+fX5+/qJFi3799dfw8PBffvnFwMAAAPDtt98iz4Pq6up0dHRWr17t4eERGRlpbm6+cOHC69evI12EhYWJiYnp6ur6+fkFBATs3r07ikSCH7IDs05rIhma2YnOROMn4qa0tFRYWFhNTY333mUCysrKvvjiCwwG09zc7OzsLCMjU1JSwqstKCgAAFy6dAlCePHiRQBAYGAgwmtfX5+pqemiRYuoVCqZTBYSEkLuxSGEXV1dWCwWABAcHAwhtLe3FxISioyMRHR2dXXp6+uLiYnV1dUxGIzly5cbGBi0t7cjtX19fb09vZDL4VkNpeoNjljqFUL2iSB73yi5HF72WyjZ+0apTxjZO7TUi/CSXDF+WM4v67hEKPIKLf0tjOJ9o/TKzdLL4WTvG2RcGNkrtMTrRklVfc9sFu0TcUOj0ZYuXSojI1NeXj6lAMLNli1bOjo6zp07N4GbJ0+eAAC8vLxGRkY2btwoLCy8a9cuCwsLExMTKysrLS0tAACJRKJQKEJCQu7u7vwNFyxYYGNj097erqmpuWTJkj179nz33XempqaWlpbr168HANy9e/fq1asiIiLx8fETRjVu2FwkTqMLKQQIKQcBpSAg7fezzzPH64VAHg8Ug4RUCUKyAfj48al5hJYCWT8hVTxQCARKga74oqMXHgGUL1gXJKQaJKQcGJ/Ji6E/n0/jz2Sj0egp548gNTUVAHDs2LGRkZEzZ87Iysoi188IkE3ex8fn7du3UlJSEhIS586dc3d3d3FxcXFx8fT09PDwIJPJL168EBIS4o/TqqqqpKSk9u3bR6PRVq9ejUKhXFxc3NzcXFxcXF1dPTw8cDgclUq1sLCQkJDIy8v7w+DHs/vjU7hxtxKo4YE6QVgjeO3X4WnPml6Wd8ptjVikSQRaNwAaT0ioQCS9I8hAKRBoEkXUCWhDUgG181YaQ/KfYQs1iECDCNQICby8wGfcb/gj1NOnTwMAzM3NkX17Ak6cOLFw4cKYmBgIoZ2dHQqFevnyJa8W8Wk+Pj5sNnvdunXS0tK88yY/EPPit5vy8nJRUdFDhw61tLRIS0uj0egJpygEFhYWixcvTkxMnDBs/h8R9yuF1PALVAn2Vwpi02rDk6pD7lTcza1z8HsB1PBANSj4TiXSAnezFKCDFmoR3UNKolIYoXcqCbdp93LrbT2eApUgoBWcmNOEqP5sdjPhxEAmk6WlpYWFha9evTpBMiUlZcmSJUZGRsirKHd3dxERkdu3b/MEvL29EW64XK6dnR0A4MKFC5N7RLjx9vbmlfj7+yP7zdjYmKWlJfK0cXLD4OBgAICZmRkvB/rHWXAhhBH3qxaoBS/UJFo7PrpCosal1yVkNfjGUA85PwYbQoAKIeSD3eBuUoBykIh2yI8eT3xjqEm5DcmPGnE3KdZOOUCNALSIibnjuU7BC/hf4Wa6h3pRUVErVqxYtGiRg4MDnU7v7OxkMBh+fn5r167V1dXlOTHkeI/BYLKysioqKlxdXVesWAEA8PT0hBDSaDRVVdXFixd7eXk1NTWxWKyGhobo6Oj6+voXL14AAE6cONHe3t7Y2IjH40VFRfX19ZEdPj8/X1paetmyZf7+/q9evWKxWAwGg0QiNTQ09Pb27tixAwCAxWIpFEpfX19ra+udO3fKy5GjPhdCGHqnCqCDgCoeKAZKbIt4VNj6tLQdZRQFFAOBejBQCsTHj3PjGV4C5P2BGgEoBinviXtJ77r/qFl0UxhQDgBqwUA1GMkLfOY89OQsyP379zEYzPLly7/88ktlZeW1a9cCAERFRZ89e8aTGRoaOnPmzIoVK0RFRSUlJdXV1W1sbFavXm1ra4uk+vPz8zdv3iwuLi4vL6+tra2goGBpaclkMtPT05cvX75s2TIZGRkUCiUpKblv3z5e1gBCmJWVtWHDBnFxcUVFRR0dHVlZ2WPHjvHeln733XcrV66UkJDQ0tJSUFD8ztycP6q8mVS98quQlV+FiemErsSEnPR4etLrmbh2iKh26CqdsJXqxNB74z7tcmSZmAZhpU6o6Feh4rqhv1zLP+j8n5UYophO6Eqd8JVfhdzNnQP7zZRgMpm3b992dHR0dHR0cXFB3kxbWFjU1tbyi6Wnp3t6egYEBFRWVg4MDOTk5Dx69Ii3V7179y45OdnNzc3R0TE4OLipqQlCWFtbGx8ff/nyZScnJx8fn9zc3Mk5iO7u7sTERFdXVycnp/DwcP7tZ2hoKCcnx8PD4/z581evXquuroLw95vjVx2sh/lND/NbMgtaH+Y1pzxpfPC4IT2vObOgNSuvNf1Zc1P7+JPr+tZ3ac+aMwpaMgta0/OaU540pjxpfJjXkpXfmlHQnJnX3PFmAEL4P3B/U1RUZGRkBABQUVHB4/EUCqWysrKlpWU6+Y+40ZkxbTp9FXfy6wyBHc3ySpoXnQuS+QzcTF6Izs5OPz8/XV3dpUuXqqqqHjlyBMmX/BWdE6oE0zP1RRGEEHJ4twcCXBB/VofLFXje//31wfu56NP4wb8o7e3t+fn5aWlpNBqtv79/htT9H6tmY0yzJ2a85Pc//Pc4Uzbk8vJjXChoMB+0TKFtMj4nNzN+y9Ot2uRbA8HcTBk3Clb+oZb7oYbDGc/fTDNU3r+CjOF3BbP5mD7/fsPDR28kk9vy2Jo9bVPdEnG5XA4fPdN+6eN9jV9gC7AHLo8eLt/JaTrMFW5m/LQF3Ff+jV1PUz6+2UxDzh9pE+CruDwJrkC5ccwVbuYxGfPczF3MczN3Mc/N3MU8N3MX89zMXcxzM3cxz83cxTw3cxf/B+gRe68pC/T7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Times"/>
              <a:ea typeface="+mn-ea"/>
              <a:cs typeface="+mn-cs"/>
            </a:endParaRPr>
          </a:p>
        </p:txBody>
      </p:sp>
      <p:sp>
        <p:nvSpPr>
          <p:cNvPr id="12300" name="AutoShape 12" descr="data:image/png;base64,iVBORw0KGgoAAAANSUhEUgAAAIkAAAA6CAIAAAALGO1FAAAYPElEQVR4nO1aZ1jTydYfFFFXBWUvKhC6BKTFBe6qqwJycRULIItAVrHt4npZLCsrPICglLAWpCUEKRJAQLCAFKleC6BISQgJJfQiUiKgBEI1mffDH7NZSmDdvcp9H34f0MycOVN+/3PmzJkBcB5zFeBzD2Ae02Kem7mLeW7mLua5mbuY52buYp6buYt5buYu5rmZu/hz3HC53BkFEBnuB0xoK1jDBPnJzaeUmVLzdPKCxz+nIIibyTOZcsIztp3Q6m9ZoOmY+P+Ev82nzXJ1phT7iJXlt04BtX9W7ZzCrOyGy+WOjIzQ6fTXr19PKcADk8kcGxtjs9nFxcVv376FEHZ2do6Ojk5W3tfXhwjMBkNDQ93d3RDCjo4OMpk8PDw8y4YQwp6eHhqNNjg4OOWA5zJmsBveZEpLS5WUlCIiIkZHR0dGRt68ecNboPr6+ra2tpGRkdTU1P3795PJ5La2Njc3t8rKyuTkZFNTUyqVOjY2NjAwACFks9mDg4Pt7e3W1tY4HI7D4SC9sNns4eHh7u5uRC2bzabT6a9evYIQslgsV1dXe3t7Fov16NEjHx+fsbGxkZGR+vr6oaEhCOHw8PDg4GB/f39vby+iraWlpaKiAvkmLl++rKur29raOmFGcx8z2A1vJrGxsStWrMjMzLxw4QIWi925c+fFixc7OjpwONzevXu9vb1TU1O1tbUBANeuXUtJSXF0dLx//76ysjIA4Pr1615eXleuXOnt7T179iyRSHRwcAAA6OjoVFdXQwjZbLajo6O1tbWxsbGDg8Pg4GBJScmhQ4f27duXmppKIBBEREQkJCRycnK8vLxCQ0Pr6+uPHz++detWW1vbjo6O9PR0U1NTc3NzExOTkpISFouFw+GMjY2dnJy6u7uxWOz27dtZLNanWM6/FbONBc6fP4/BYPLz89euXWtubo7FYlEo1KNHj2RkZHbu3PnixYuqqioVFRUDAwMGg3HkyJGtW7c+ffpUTk7OxMSkuLhYRUXFycmJTqeLiYnh8Xh3d3cpKamYmBjEU9XX14uJiZmZmdnY2IiLi1dVVeXk5Jw9exaFQmGx2NjY2FWrVjk7O9PpdHV1dUdHx8OHD2/bti0tLU1JSenixYvnz58XFRW9dOnSqlWr3N3dX79+7eXlZWxsLCMjk52dvW3btvPnz/8vRmuzigVYLJahoaG1tXV8fLycnByDwbhy5YqsrCydTo+OjlZQUHB0dGSxWCoqKi4uLiMjI5s2bTp79uyrV69QKJSvr29LS4usrKyfn9/ly5dXrlxJpVLd3NxUVFR4+01iYqK4uHhxcbGfn5+ysnJgYOA333zj4+ODRqOdnZ2zsrIkJSVLSkqKi4sVFBQiIiLQaPS5c+cGBgbU1NROnDihr69vZ2fX1dW1fv16V1dXKyurI0eOHDlyRENDIyEhYc2aNbdu3Zowo9kHnJ8Rs+KmpaXl66+/9vX1vXr1qoGBQX9/v729/dGjRxMSEo4dO6aoqOjq6spisfT19Y2MjDIzM7du3ZqQkNDb26utrb13797i4uIdO3ag0WgMBmNsbMxkMv39/aWkpMLCwhD9V69e1dPT6+7uPn36tLW1dVxcnIaGho2NjZqaWlJSUlFRkaSkJOLNNm/e3NjYeOHCBU1NTX19fTMzs4cPH2ppacXGxr58+XLLli2JiYnGxsaGhoY7duw4dOgQiURSVVUlk8kCZjdn6ZlVLNDf3//s2bPXr18zGAwymfz+/XsymdzQ0FBfX08ikdLT05F9vrKyMiMjo7GxsbCwsKenB0JYXl6ekZExMDBQUVGRkpJSVFRUXl7O4XD6+vrS09PLysqQXmpqasrKyhC11dXVQ0NDubm5mZmZhYWFvb29HA7n8ePHBQUFNTU1paWlEMKhoaGkpCQSifTmzRs2m/306dPu7u7Ozs7nz58PDw/X1tYmJSUh8o2Njc+fPx8cHJwu2p7LmBM5Gzab3d/f/wk6EnCanoP409w0NDR4enoyGIy/0mtnZ+eDBw+QkLe2ttbW1jY7O1twE94iMhgMHA7X0NCA/GQymTgcrrS0lE6nR0ZGjoyMfMR45iZDM3ODjJvD4eTl5aWmpvr6+iopKdFotNra2sjIyMLCQuSMAiEcGhp6/PhxZGRkTU3N8PDwgwcPYmJimpubuVxucXHx8+fPk5KSGhsbe3p67OzspKSksrOzR0ZGQkJCfvzxx5qaGl6PNTU1BQUFDx48yMvL43A41dXVpaWlHA6HSqU2NjbevHlzzZo1V65cefz48fv37589e7Zs2bLk5OQnT55ER0cPDw/n5uampqYyGAwajdbW1lZQUNDX19fc3Pzy5Usul0un00kkUklJyd/Bx3+X0VnZDYfDiYyMRKFQ+vr6cnJye/bsSUtL27x5865du9TV1Xmf/JUrV6SkpA4ePPj48eOWlpaTJ0+qq6tbWlpSKBRdXd0NGzbIyMhYWVndu3dPSkpKTEzM39/f1dV1+/btu3fvtrS0RNwal8u1sLBQUlLavn27goJCZmamhYWFtbV1b28vErx5e3uLi4sbGhpKSUnFx8eTSCQ0Gl1WVrZ//353d/fQ0FAUCrVz504dHR0bGxtfX19NTc2WlhZ7e/vdu3enpqZu2rTJxMQEOQ/Mco34WORyIQdyuRByucj/4YTsEPKTvzHkjv9BpPj2Pe54+cdww1Py5s2br7/+GovF9vT0qKur29ra/vDDDzIyMpcuXfrmm2/Cw8MRsejo6K+++srDw6O5uTk8PNzFxcXQ0NDAwCAsLExBQSExMdHJyUlLS4tGoyGrTKVS16xZc+DAgVOnThkZGSFH987OTgUFhXPnztXU1MjJydnb22trawcEBCDC8fHxZmZmVlZWQ0NDW7ZssbGxsbOz279/P51Ox2AwOBwOg8H8/PPPPT09ampqp0+f/umnn/bv3z84OKivr3/y5Mnvv/9eWVkZh8Nt2bIlLi5uZlIgF05pXnwMcMfFJhTzVUIOhBxeDUIWlws/0PxR3PDAZDI3btxoYGAQGBgoLS2Nx+NPnTolKyvr5uZGJBKZTCaEsL+/Pycnx8bGZunSpd7e3mg0+siRIyoqKlZWVg4ODkpKSl1dXQcPHjQ1Na2trUWORC9evJCSkjIzM8PhcMnJychWUVRU9OWXX1pbWzs5Oa1evdrf319BQcHCwsLc3FxSUjIrK0taWtrAwIBAIKBQKC8vLwwG8+uvv6akpKxZsyYtLQ2DwezZs8ff319OTi42NtbKymrDhg1nzpz5xz/+ERMTc/jwYWVlZS8vLyKR2NXVNQMzECKf+eQlF9Rk1jlfLnwvWO1sfdq9e/f09fUPHz78008/VVZWlpeXY7FYc3PzqKgoRIbJZNrb2+/atcvNza2qqsrBweH48eP//ve/b926hcfjL126xGQyHR0dSSTS8PCwo6OjjY1NZ2dnVFSUiYnJDz/8QKPRED0hISFr1661tbXdtm2bn59fX1+fm5ubsbHx8ePHPT09i4qKTp065eLioqen5+TkVFdXd/LkyZycnNTU1FOnTr19+zY2Nvbbb7/V1dWVkJCorq5OT083NDQ8evSora1tQ0NDaWkpFos9cOBAbGws/zJNs34QwveQy+VACCG3srHn5t3Km3crw5Mrw5MqQu/SgxPo4fcrbyZV37xXGZpQQa/rRZpVNfTGptclZNXdyam7ndkQ97AuNoORkF2XmFMXn91wO6uurYM1blECeZxtLAAh7Onp6evrGxoaQkrevXvX3Nz87t07ROb9+/dMJrOtrQ3JMA4ODnZ1dbHZ7LGxsaGhoeHhYQ6HMzAwgNQiaU1EbXt7+6tXr3jx1dmzZ/X09Hp7exFzhBCOjIy8fft2cHBwdHR0dHR0eHh4dHS0q6trbGwMQjgwMMDhcIaHh5G8J4Swt7fX1dVVV1f3zZs3yE8kwYrUvn37trm5ua+vbwZiILJPcCAXIqHOjcTKJWj8YrVgEXWCsGLAYefcHy89XapCXLQ+eIlm8GLFgMBbVKShdyTlC3TQMgxxqUbwsvXBP3k93f9LxlKVoKWYkGVaIV9oBCfmNIx3/tft5lOioqKCZ0PwY6Pb+vp6KpXKCyA/HnzeLCShCqgQgDoBKAcIqwQn/6extKpLFEMESv5AkwiUAv1ixrnxDCcDJX+gEQzkAr/UCcmnvI56ULMIHQTWBYD1BKCKv51VP679L9rNn5jINDdak0v6+/spFEpeXh6FQhFw6vyz92Y1NTW5ubn84fh0kgLKJ0pBDmI54feqhNSCgSoB65LrH02PSamJTmXg42m2nk+AejBQIQTG0pE2PjcpAB2wQIto6/nsMokSnVobnFAREEczO5sJVIlAi3gnp+6DekF9/9ftZsLDARaLRSAQ/vWvf6FQKDExMRkZGSMjo7CwsAkMCaB5QvalsLAQuWiAEIaHh4uLi3t4eExWNeXAJnf3R2FerMyFEIbfqwLrgxdq3rD/rSA6hUF6wCClMOLSa5wDngtvCAHr8IFx5Ugzn0gKUMaLaN9ww7+MflBzK60u/mFt9APGKZ88sJ4AtIh3sz+53cyI1tZWc3NzYWFhPT29a9euhYaGuru7y8vLL1y4EIvFtrW18QvPeK/M4XD8/f3l5eWjo6ORkuzsbACAi4uLgDFMzkDP8JzhQ6AWklgBVAlAPXihOhG9N/5JaVtJZdc/Le8LqxEA5g8+zSuCAtYFAQ3iIg3iJpskSg0z+3mL/M5YEa0bQIMA1hMSs+rgh/haAD4dN+/evTtw4AAA4OLFi/xW0tTUZGxsDAA4evTolJfN0z3buHXrloaGxsGDB6uqqpCSvLw8AICbm9vsRyX4soAzvl9zIITE21XCynhh1UAhNF5kHf6sb4FrYNEKDaKQcoCwBmGhfEBgVBnipDzDSoQV/IVVCUKKQV9oEN2JxSc8noooBwihgxatJwijg+Izx33aXIkFwsPDAQCHDh3iBVQ8IMfMxYsXJyUlQQh7enqYTCbCE+JnWCxWZ2cnElzxFjEwMDAuLo7/mPL06VMAAOLTWlpaGhsbpwwHWltbq6ureYEiP0ZHR5uamqqrq1+/fj06Osq/etSa3oAoakA0NSi23C+KSoijEeLp16PL8LHlgTE030gypYoJIeRCSKZ3+UdR8LfKCHHlAdFlIQl0YhwdH12OjysPulUeGEOtbx6PEv+Gs+dfx+DgoJ6e3uLFi9PT05GSCQ7kwoULAAA7Ozs2m33+/HlLS0s6nc6TTEpKMjIyioiIQORbW1udnJw2btyooaGxdevWgIAANpsNIXzy5MmCBQt+++23+/fvo9FoNBptb29fV1fHG0ZDQ8OZM2c0NDTk5eX19PTCwsL4LTUjI+P7779XV1eXlZXV1tbOycmBvMTK7KLFD4mc2Yhyecfa6fCJuKmvrxcVFVVUVOQlsCfs6hkZGQCA7du3d3R02NjYrFq1qrCwkNc8JSUFAODs7AwhbGtr2759u7i4uLOzc2RkJBaLFRIS8vDweP/+fX5+/qJFi3799dfw8PBffvnFwMAAAPDtt98iz4Pq6up0dHRWr17t4eERGRlpbm6+cOHC69evI12EhYWJiYnp6ur6+fkFBATs3r07ikSCH7IDs05rIhma2YnOROMn4qa0tFRYWFhNTY333mUCysrKvvjiCwwG09zc7OzsLCMjU1JSwqstKCgAAFy6dAlCePHiRQBAYGAgwmtfX5+pqemiRYuoVCqZTBYSEkLuxSGEXV1dWCwWABAcHAwhtLe3FxISioyMRHR2dXXp6+uLiYnV1dUxGIzly5cbGBi0t7cjtX19fb09vZDL4VkNpeoNjljqFUL2iSB73yi5HF72WyjZ+0apTxjZO7TUi/CSXDF+WM4v67hEKPIKLf0tjOJ9o/TKzdLL4WTvG2RcGNkrtMTrRklVfc9sFu0TcUOj0ZYuXSojI1NeXj6lAMLNli1bOjo6zp07N4GbJ0+eAAC8vLxGRkY2btwoLCy8a9cuCwsLExMTKysrLS0tAACJRKJQKEJCQu7u7vwNFyxYYGNj097erqmpuWTJkj179nz33XempqaWlpbr168HANy9e/fq1asiIiLx8fETRjVu2FwkTqMLKQQIKQcBpSAg7fezzzPH64VAHg8Ug4RUCUKyAfj48al5hJYCWT8hVTxQCARKga74oqMXHgGUL1gXJKQaJKQcGJ/Ji6E/n0/jz2Sj0egp548gNTUVAHDs2LGRkZEzZ87Iysoi188IkE3ex8fn7du3UlJSEhIS586dc3d3d3FxcXFx8fT09PDwIJPJL168EBIS4o/TqqqqpKSk9u3bR6PRVq9ejUKhXFxc3NzcXFxcXF1dPTw8cDgclUq1sLCQkJDIy8v7w+DHs/vjU7hxtxKo4YE6QVgjeO3X4WnPml6Wd8ptjVikSQRaNwAaT0ioQCS9I8hAKRBoEkXUCWhDUgG181YaQ/KfYQs1iECDCNQICby8wGfcb/gj1NOnTwMAzM3NkX17Ak6cOLFw4cKYmBgIoZ2dHQqFevnyJa8W8Wk+Pj5sNnvdunXS0tK88yY/EPPit5vy8nJRUdFDhw61tLRIS0uj0egJpygEFhYWixcvTkxMnDBs/h8R9yuF1PALVAn2Vwpi02rDk6pD7lTcza1z8HsB1PBANSj4TiXSAnezFKCDFmoR3UNKolIYoXcqCbdp93LrbT2eApUgoBWcmNOEqP5sdjPhxEAmk6WlpYWFha9evTpBMiUlZcmSJUZGRsirKHd3dxERkdu3b/MEvL29EW64XK6dnR0A4MKFC5N7RLjx9vbmlfj7+yP7zdjYmKWlJfK0cXLD4OBgAICZmRkvB/rHWXAhhBH3qxaoBS/UJFo7PrpCosal1yVkNfjGUA85PwYbQoAKIeSD3eBuUoBykIh2yI8eT3xjqEm5DcmPGnE3KdZOOUCNALSIibnjuU7BC/hf4Wa6h3pRUVErVqxYtGiRg4MDnU7v7OxkMBh+fn5r167V1dXlOTHkeI/BYLKysioqKlxdXVesWAEA8PT0hBDSaDRVVdXFixd7eXk1NTWxWKyGhobo6Oj6+voXL14AAE6cONHe3t7Y2IjH40VFRfX19ZEdPj8/X1paetmyZf7+/q9evWKxWAwGg0QiNTQ09Pb27tixAwCAxWIpFEpfX19ra+udO3fKy5GjPhdCGHqnCqCDgCoeKAZKbIt4VNj6tLQdZRQFFAOBejBQCsTHj3PjGV4C5P2BGgEoBinviXtJ77r/qFl0UxhQDgBqwUA1GMkLfOY89OQsyP379zEYzPLly7/88ktlZeW1a9cCAERFRZ89e8aTGRoaOnPmzIoVK0RFRSUlJdXV1W1sbFavXm1ra4uk+vPz8zdv3iwuLi4vL6+tra2goGBpaclkMtPT05cvX75s2TIZGRkUCiUpKblv3z5e1gBCmJWVtWHDBnFxcUVFRR0dHVlZ2WPHjvHeln733XcrV66UkJDQ0tJSUFD8ztycP6q8mVS98quQlV+FiemErsSEnPR4etLrmbh2iKh26CqdsJXqxNB74z7tcmSZmAZhpU6o6Feh4rqhv1zLP+j8n5UYophO6Eqd8JVfhdzNnQP7zZRgMpm3b992dHR0dHR0cXFB3kxbWFjU1tbyi6Wnp3t6egYEBFRWVg4MDOTk5Dx69Ii3V7179y45OdnNzc3R0TE4OLipqQlCWFtbGx8ff/nyZScnJx8fn9zc3Mk5iO7u7sTERFdXVycnp/DwcP7tZ2hoKCcnx8PD4/z581evXquuroLw95vjVx2sh/lND/NbMgtaH+Y1pzxpfPC4IT2vObOgNSuvNf1Zc1P7+JPr+tZ3ac+aMwpaMgta0/OaU540pjxpfJjXkpXfmlHQnJnX3PFmAEL4P3B/U1RUZGRkBABQUVHB4/EUCqWysrKlpWU6+Y+40ZkxbTp9FXfy6wyBHc3ySpoXnQuS+QzcTF6Izs5OPz8/XV3dpUuXqqqqHjlyBMmX/BWdE6oE0zP1RRGEEHJ4twcCXBB/VofLFXje//31wfu56NP4wb8o7e3t+fn5aWlpNBqtv79/htT9H6tmY0yzJ2a85Pc//Pc4Uzbk8vJjXChoMB+0TKFtMj4nNzN+y9Ot2uRbA8HcTBk3Clb+oZb7oYbDGc/fTDNU3r+CjOF3BbP5mD7/fsPDR28kk9vy2Jo9bVPdEnG5XA4fPdN+6eN9jV9gC7AHLo8eLt/JaTrMFW5m/LQF3Ff+jV1PUz6+2UxDzh9pE+CruDwJrkC5ccwVbuYxGfPczF3MczN3Mc/N3MU8N3MX89zMXcxzM3cxz83cxTw3cxf/B+gRe68pC/T7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Times"/>
              <a:ea typeface="+mn-ea"/>
              <a:cs typeface="+mn-cs"/>
            </a:endParaRPr>
          </a:p>
        </p:txBody>
      </p:sp>
      <p:sp>
        <p:nvSpPr>
          <p:cNvPr id="12302" name="AutoShape 14" descr="data:image/png;base64,iVBORw0KGgoAAAANSUhEUgAAAIkAAAA6CAIAAAALGO1FAAAYPElEQVR4nO1aZ1jTydYfFFFXBWUvKhC6BKTFBe6qqwJycRULIItAVrHt4npZLCsrPICglLAWpCUEKRJAQLCAFKleC6BISQgJJfQiUiKgBEI1mffDH7NZSmDdvcp9H34f0MycOVN+/3PmzJkBcB5zFeBzD2Ae02Kem7mLeW7mLua5mbuY52buYp6buYt5buYu5rmZu/hz3HC53BkFEBnuB0xoK1jDBPnJzaeUmVLzdPKCxz+nIIibyTOZcsIztp3Q6m9ZoOmY+P+Ev82nzXJ1phT7iJXlt04BtX9W7ZzCrOyGy+WOjIzQ6fTXr19PKcADk8kcGxtjs9nFxcVv376FEHZ2do6Ojk5W3tfXhwjMBkNDQ93d3RDCjo4OMpk8PDw8y4YQwp6eHhqNNjg4OOWA5zJmsBveZEpLS5WUlCIiIkZHR0dGRt68ecNboPr6+ra2tpGRkdTU1P3795PJ5La2Njc3t8rKyuTkZFNTUyqVOjY2NjAwACFks9mDg4Pt7e3W1tY4HI7D4SC9sNns4eHh7u5uRC2bzabT6a9evYIQslgsV1dXe3t7Fov16NEjHx+fsbGxkZGR+vr6oaEhCOHw8PDg4GB/f39vby+iraWlpaKiAvkmLl++rKur29raOmFGcx8z2A1vJrGxsStWrMjMzLxw4QIWi925c+fFixc7OjpwONzevXu9vb1TU1O1tbUBANeuXUtJSXF0dLx//76ysjIA4Pr1615eXleuXOnt7T179iyRSHRwcAAA6OjoVFdXQwjZbLajo6O1tbWxsbGDg8Pg4GBJScmhQ4f27duXmppKIBBEREQkJCRycnK8vLxCQ0Pr6+uPHz++detWW1vbjo6O9PR0U1NTc3NzExOTkpISFouFw+GMjY2dnJy6u7uxWOz27dtZLNanWM6/FbONBc6fP4/BYPLz89euXWtubo7FYlEo1KNHj2RkZHbu3PnixYuqqioVFRUDAwMGg3HkyJGtW7c+ffpUTk7OxMSkuLhYRUXFycmJTqeLiYnh8Xh3d3cpKamYmBjEU9XX14uJiZmZmdnY2IiLi1dVVeXk5Jw9exaFQmGx2NjY2FWrVjk7O9PpdHV1dUdHx8OHD2/bti0tLU1JSenixYvnz58XFRW9dOnSqlWr3N3dX79+7eXlZWxsLCMjk52dvW3btvPnz/8vRmuzigVYLJahoaG1tXV8fLycnByDwbhy5YqsrCydTo+OjlZQUHB0dGSxWCoqKi4uLiMjI5s2bTp79uyrV69QKJSvr29LS4usrKyfn9/ly5dXrlxJpVLd3NxUVFR4+01iYqK4uHhxcbGfn5+ysnJgYOA333zj4+ODRqOdnZ2zsrIkJSVLSkqKi4sVFBQiIiLQaPS5c+cGBgbU1NROnDihr69vZ2fX1dW1fv16V1dXKyurI0eOHDlyRENDIyEhYc2aNbdu3Zowo9kHnJ8Rs+KmpaXl66+/9vX1vXr1qoGBQX9/v729/dGjRxMSEo4dO6aoqOjq6spisfT19Y2MjDIzM7du3ZqQkNDb26utrb13797i4uIdO3ag0WgMBmNsbMxkMv39/aWkpMLCwhD9V69e1dPT6+7uPn36tLW1dVxcnIaGho2NjZqaWlJSUlFRkaSkJOLNNm/e3NjYeOHCBU1NTX19fTMzs4cPH2ppacXGxr58+XLLli2JiYnGxsaGhoY7duw4dOgQiURSVVUlk8kCZjdn6ZlVLNDf3//s2bPXr18zGAwymfz+/XsymdzQ0FBfX08ikdLT05F9vrKyMiMjo7GxsbCwsKenB0JYXl6ekZExMDBQUVGRkpJSVFRUXl7O4XD6+vrS09PLysqQXmpqasrKyhC11dXVQ0NDubm5mZmZhYWFvb29HA7n8ePHBQUFNTU1paWlEMKhoaGkpCQSifTmzRs2m/306dPu7u7Ozs7nz58PDw/X1tYmJSUh8o2Njc+fPx8cHJwu2p7LmBM5Gzab3d/f/wk6EnCanoP409w0NDR4enoyGIy/0mtnZ+eDBw+QkLe2ttbW1jY7O1twE94iMhgMHA7X0NCA/GQymTgcrrS0lE6nR0ZGjoyMfMR45iZDM3ODjJvD4eTl5aWmpvr6+iopKdFotNra2sjIyMLCQuSMAiEcGhp6/PhxZGRkTU3N8PDwgwcPYmJimpubuVxucXHx8+fPk5KSGhsbe3p67OzspKSksrOzR0ZGQkJCfvzxx5qaGl6PNTU1BQUFDx48yMvL43A41dXVpaWlHA6HSqU2NjbevHlzzZo1V65cefz48fv37589e7Zs2bLk5OQnT55ER0cPDw/n5uampqYyGAwajdbW1lZQUNDX19fc3Pzy5Usul0un00kkUklJyd/Bx3+X0VnZDYfDiYyMRKFQ+vr6cnJye/bsSUtL27x5865du9TV1Xmf/JUrV6SkpA4ePPj48eOWlpaTJ0+qq6tbWlpSKBRdXd0NGzbIyMhYWVndu3dPSkpKTEzM39/f1dV1+/btu3fvtrS0RNwal8u1sLBQUlLavn27goJCZmamhYWFtbV1b28vErx5e3uLi4sbGhpKSUnFx8eTSCQ0Gl1WVrZ//353d/fQ0FAUCrVz504dHR0bGxtfX19NTc2WlhZ7e/vdu3enpqZu2rTJxMQEOQ/Mco34WORyIQdyuRByucj/4YTsEPKTvzHkjv9BpPj2Pe54+cdww1Py5s2br7/+GovF9vT0qKur29ra/vDDDzIyMpcuXfrmm2/Cw8MRsejo6K+++srDw6O5uTk8PNzFxcXQ0NDAwCAsLExBQSExMdHJyUlLS4tGoyGrTKVS16xZc+DAgVOnThkZGSFH987OTgUFhXPnztXU1MjJydnb22trawcEBCDC8fHxZmZmVlZWQ0NDW7ZssbGxsbOz279/P51Ox2AwOBwOg8H8/PPPPT09ampqp0+f/umnn/bv3z84OKivr3/y5Mnvv/9eWVkZh8Nt2bIlLi5uZlIgF05pXnwMcMfFJhTzVUIOhBxeDUIWlws/0PxR3PDAZDI3btxoYGAQGBgoLS2Nx+NPnTolKyvr5uZGJBKZTCaEsL+/Pycnx8bGZunSpd7e3mg0+siRIyoqKlZWVg4ODkpKSl1dXQcPHjQ1Na2trUWORC9evJCSkjIzM8PhcMnJychWUVRU9OWXX1pbWzs5Oa1evdrf319BQcHCwsLc3FxSUjIrK0taWtrAwIBAIKBQKC8vLwwG8+uvv6akpKxZsyYtLQ2DwezZs8ff319OTi42NtbKymrDhg1nzpz5xz/+ERMTc/jwYWVlZS8vLyKR2NXVNQMzECKf+eQlF9Rk1jlfLnwvWO1sfdq9e/f09fUPHz78008/VVZWlpeXY7FYc3PzqKgoRIbJZNrb2+/atcvNza2qqsrBweH48eP//ve/b926hcfjL126xGQyHR0dSSTS8PCwo6OjjY1NZ2dnVFSUiYnJDz/8QKPRED0hISFr1661tbXdtm2bn59fX1+fm5ubsbHx8ePHPT09i4qKTp065eLioqen5+TkVFdXd/LkyZycnNTU1FOnTr19+zY2Nvbbb7/V1dWVkJCorq5OT083NDQ8evSora1tQ0NDaWkpFos9cOBAbGws/zJNs34QwveQy+VACCG3srHn5t3Km3crw5Mrw5MqQu/SgxPo4fcrbyZV37xXGZpQQa/rRZpVNfTGptclZNXdyam7ndkQ97AuNoORkF2XmFMXn91wO6uurYM1blECeZxtLAAh7Onp6evrGxoaQkrevXvX3Nz87t07ROb9+/dMJrOtrQ3JMA4ODnZ1dbHZ7LGxsaGhoeHhYQ6HMzAwgNQiaU1EbXt7+6tXr3jx1dmzZ/X09Hp7exFzhBCOjIy8fft2cHBwdHR0dHR0eHh4dHS0q6trbGwMQjgwMMDhcIaHh5G8J4Swt7fX1dVVV1f3zZs3yE8kwYrUvn37trm5ua+vbwZiILJPcCAXIqHOjcTKJWj8YrVgEXWCsGLAYefcHy89XapCXLQ+eIlm8GLFgMBbVKShdyTlC3TQMgxxqUbwsvXBP3k93f9LxlKVoKWYkGVaIV9oBCfmNIx3/tft5lOioqKCZ0PwY6Pb+vp6KpXKCyA/HnzeLCShCqgQgDoBKAcIqwQn/6extKpLFEMESv5AkwiUAv1ixrnxDCcDJX+gEQzkAr/UCcmnvI56ULMIHQTWBYD1BKCKv51VP679L9rNn5jINDdak0v6+/spFEpeXh6FQhFw6vyz92Y1NTW5ubn84fh0kgLKJ0pBDmI54feqhNSCgSoB65LrH02PSamJTmXg42m2nk+AejBQIQTG0pE2PjcpAB2wQIto6/nsMokSnVobnFAREEczO5sJVIlAi3gnp+6DekF9/9ftZsLDARaLRSAQ/vWvf6FQKDExMRkZGSMjo7CwsAkMCaB5QvalsLAQuWiAEIaHh4uLi3t4eExWNeXAJnf3R2FerMyFEIbfqwLrgxdq3rD/rSA6hUF6wCClMOLSa5wDngtvCAHr8IFx5Ugzn0gKUMaLaN9ww7+MflBzK60u/mFt9APGKZ88sJ4AtIh3sz+53cyI1tZWc3NzYWFhPT29a9euhYaGuru7y8vLL1y4EIvFtrW18QvPeK/M4XD8/f3l5eWjo6ORkuzsbACAi4uLgDFMzkDP8JzhQ6AWklgBVAlAPXihOhG9N/5JaVtJZdc/Le8LqxEA5g8+zSuCAtYFAQ3iIg3iJpskSg0z+3mL/M5YEa0bQIMA1hMSs+rgh/haAD4dN+/evTtw4AAA4OLFi/xW0tTUZGxsDAA4evTolJfN0z3buHXrloaGxsGDB6uqqpCSvLw8AICbm9vsRyX4soAzvl9zIITE21XCynhh1UAhNF5kHf6sb4FrYNEKDaKQcoCwBmGhfEBgVBnipDzDSoQV/IVVCUKKQV9oEN2JxSc8noooBwihgxatJwijg+Izx33aXIkFwsPDAQCHDh3iBVQ8IMfMxYsXJyUlQQh7enqYTCbCE+JnWCxWZ2cnElzxFjEwMDAuLo7/mPL06VMAAOLTWlpaGhsbpwwHWltbq6ureYEiP0ZHR5uamqqrq1+/fj06Osq/etSa3oAoakA0NSi23C+KSoijEeLp16PL8LHlgTE030gypYoJIeRCSKZ3+UdR8LfKCHHlAdFlIQl0YhwdH12OjysPulUeGEOtbx6PEv+Gs+dfx+DgoJ6e3uLFi9PT05GSCQ7kwoULAAA7Ozs2m33+/HlLS0s6nc6TTEpKMjIyioiIQORbW1udnJw2btyooaGxdevWgIAANpsNIXzy5MmCBQt+++23+/fvo9FoNBptb29fV1fHG0ZDQ8OZM2c0NDTk5eX19PTCwsL4LTUjI+P7779XV1eXlZXV1tbOycmBvMTK7KLFD4mc2Yhyecfa6fCJuKmvrxcVFVVUVOQlsCfs6hkZGQCA7du3d3R02NjYrFq1qrCwkNc8JSUFAODs7AwhbGtr2759u7i4uLOzc2RkJBaLFRIS8vDweP/+fX5+/qJFi3799dfw8PBffvnFwMAAAPDtt98iz4Pq6up0dHRWr17t4eERGRlpbm6+cOHC69evI12EhYWJiYnp6ur6+fkFBATs3r07ikSCH7IDs05rIhma2YnOROMn4qa0tFRYWFhNTY333mUCysrKvvjiCwwG09zc7OzsLCMjU1JSwqstKCgAAFy6dAlCePHiRQBAYGAgwmtfX5+pqemiRYuoVCqZTBYSEkLuxSGEXV1dWCwWABAcHAwhtLe3FxISioyMRHR2dXXp6+uLiYnV1dUxGIzly5cbGBi0t7cjtX19fb09vZDL4VkNpeoNjljqFUL2iSB73yi5HF72WyjZ+0apTxjZO7TUi/CSXDF+WM4v67hEKPIKLf0tjOJ9o/TKzdLL4WTvG2RcGNkrtMTrRklVfc9sFu0TcUOj0ZYuXSojI1NeXj6lAMLNli1bOjo6zp07N4GbJ0+eAAC8vLxGRkY2btwoLCy8a9cuCwsLExMTKysrLS0tAACJRKJQKEJCQu7u7vwNFyxYYGNj097erqmpuWTJkj179nz33XempqaWlpbr168HANy9e/fq1asiIiLx8fETRjVu2FwkTqMLKQQIKQcBpSAg7fezzzPH64VAHg8Ug4RUCUKyAfj48al5hJYCWT8hVTxQCARKga74oqMXHgGUL1gXJKQaJKQcGJ/Ji6E/n0/jz2Sj0egp548gNTUVAHDs2LGRkZEzZ87Iysoi188IkE3ex8fn7du3UlJSEhIS586dc3d3d3FxcXFx8fT09PDwIJPJL168EBIS4o/TqqqqpKSk9u3bR6PRVq9ejUKhXFxc3NzcXFxcXF1dPTw8cDgclUq1sLCQkJDIy8v7w+DHs/vjU7hxtxKo4YE6QVgjeO3X4WnPml6Wd8ptjVikSQRaNwAaT0ioQCS9I8hAKRBoEkXUCWhDUgG181YaQ/KfYQs1iECDCNQICby8wGfcb/gj1NOnTwMAzM3NkX17Ak6cOLFw4cKYmBgIoZ2dHQqFevnyJa8W8Wk+Pj5sNnvdunXS0tK88yY/EPPit5vy8nJRUdFDhw61tLRIS0uj0egJpygEFhYWixcvTkxMnDBs/h8R9yuF1PALVAn2Vwpi02rDk6pD7lTcza1z8HsB1PBANSj4TiXSAnezFKCDFmoR3UNKolIYoXcqCbdp93LrbT2eApUgoBWcmNOEqP5sdjPhxEAmk6WlpYWFha9evTpBMiUlZcmSJUZGRsirKHd3dxERkdu3b/MEvL29EW64XK6dnR0A4MKFC5N7RLjx9vbmlfj7+yP7zdjYmKWlJfK0cXLD4OBgAICZmRkvB/rHWXAhhBH3qxaoBS/UJFo7PrpCosal1yVkNfjGUA85PwYbQoAKIeSD3eBuUoBykIh2yI8eT3xjqEm5DcmPGnE3KdZOOUCNALSIibnjuU7BC/hf4Wa6h3pRUVErVqxYtGiRg4MDnU7v7OxkMBh+fn5r167V1dXlOTHkeI/BYLKysioqKlxdXVesWAEA8PT0hBDSaDRVVdXFixd7eXk1NTWxWKyGhobo6Oj6+voXL14AAE6cONHe3t7Y2IjH40VFRfX19ZEdPj8/X1paetmyZf7+/q9evWKxWAwGg0QiNTQ09Pb27tixAwCAxWIpFEpfX19ra+udO3fKy5GjPhdCGHqnCqCDgCoeKAZKbIt4VNj6tLQdZRQFFAOBejBQCsTHj3PjGV4C5P2BGgEoBinviXtJ77r/qFl0UxhQDgBqwUA1GMkLfOY89OQsyP379zEYzPLly7/88ktlZeW1a9cCAERFRZ89e8aTGRoaOnPmzIoVK0RFRSUlJdXV1W1sbFavXm1ra4uk+vPz8zdv3iwuLi4vL6+tra2goGBpaclkMtPT05cvX75s2TIZGRkUCiUpKblv3z5e1gBCmJWVtWHDBnFxcUVFRR0dHVlZ2WPHjvHeln733XcrV66UkJDQ0tJSUFD8ztycP6q8mVS98quQlV+FiemErsSEnPR4etLrmbh2iKh26CqdsJXqxNB74z7tcmSZmAZhpU6o6Feh4rqhv1zLP+j8n5UYophO6Eqd8JVfhdzNnQP7zZRgMpm3b992dHR0dHR0cXFB3kxbWFjU1tbyi6Wnp3t6egYEBFRWVg4MDOTk5Dx69Ii3V7179y45OdnNzc3R0TE4OLipqQlCWFtbGx8ff/nyZScnJx8fn9zc3Mk5iO7u7sTERFdXVycnp/DwcP7tZ2hoKCcnx8PD4/z581evXquuroLw95vjVx2sh/lND/NbMgtaH+Y1pzxpfPC4IT2vObOgNSuvNf1Zc1P7+JPr+tZ3ac+aMwpaMgta0/OaU540pjxpfJjXkpXfmlHQnJnX3PFmAEL4P3B/U1RUZGRkBABQUVHB4/EUCqWysrKlpWU6+Y+40ZkxbTp9FXfy6wyBHc3ySpoXnQuS+QzcTF6Izs5OPz8/XV3dpUuXqqqqHjlyBMmX/BWdE6oE0zP1RRGEEHJ4twcCXBB/VofLFXje//31wfu56NP4wb8o7e3t+fn5aWlpNBqtv79/htT9H6tmY0yzJ2a85Pc//Pc4Uzbk8vJjXChoMB+0TKFtMj4nNzN+y9Ot2uRbA8HcTBk3Clb+oZb7oYbDGc/fTDNU3r+CjOF3BbP5mD7/fsPDR28kk9vy2Jo9bVPdEnG5XA4fPdN+6eN9jV9gC7AHLo8eLt/JaTrMFW5m/LQF3Ff+jV1PUz6+2UxDzh9pE+CruDwJrkC5ccwVbuYxGfPczF3MczN3Mc/N3MU8N3MX89zMXcxzM3cxz83cxTw3cxf/B+gRe68pC/T7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Times"/>
              <a:ea typeface="+mn-ea"/>
              <a:cs typeface="+mn-cs"/>
            </a:endParaRPr>
          </a:p>
        </p:txBody>
      </p:sp>
      <p:sp>
        <p:nvSpPr>
          <p:cNvPr id="12304" name="AutoShape 16" descr="data:image/png;base64,iVBORw0KGgoAAAANSUhEUgAAAIkAAAA6CAIAAAALGO1FAAAYPElEQVR4nO1aZ1jTydYfFFFXBWUvKhC6BKTFBe6qqwJycRULIItAVrHt4npZLCsrPICglLAWpCUEKRJAQLCAFKleC6BISQgJJfQiUiKgBEI1mffDH7NZSmDdvcp9H34f0MycOVN+/3PmzJkBcB5zFeBzD2Ae02Kem7mLeW7mLua5mbuY52buYp6buYt5buYu5rmZu/hz3HC53BkFEBnuB0xoK1jDBPnJzaeUmVLzdPKCxz+nIIibyTOZcsIztp3Q6m9ZoOmY+P+Ev82nzXJ1phT7iJXlt04BtX9W7ZzCrOyGy+WOjIzQ6fTXr19PKcADk8kcGxtjs9nFxcVv376FEHZ2do6Ojk5W3tfXhwjMBkNDQ93d3RDCjo4OMpk8PDw8y4YQwp6eHhqNNjg4OOWA5zJmsBveZEpLS5WUlCIiIkZHR0dGRt68ecNboPr6+ra2tpGRkdTU1P3795PJ5La2Njc3t8rKyuTkZFNTUyqVOjY2NjAwACFks9mDg4Pt7e3W1tY4HI7D4SC9sNns4eHh7u5uRC2bzabT6a9evYIQslgsV1dXe3t7Fov16NEjHx+fsbGxkZGR+vr6oaEhCOHw8PDg4GB/f39vby+iraWlpaKiAvkmLl++rKur29raOmFGcx8z2A1vJrGxsStWrMjMzLxw4QIWi925c+fFixc7OjpwONzevXu9vb1TU1O1tbUBANeuXUtJSXF0dLx//76ysjIA4Pr1615eXleuXOnt7T179iyRSHRwcAAA6OjoVFdXQwjZbLajo6O1tbWxsbGDg8Pg4GBJScmhQ4f27duXmppKIBBEREQkJCRycnK8vLxCQ0Pr6+uPHz++detWW1vbjo6O9PR0U1NTc3NzExOTkpISFouFw+GMjY2dnJy6u7uxWOz27dtZLNanWM6/FbONBc6fP4/BYPLz89euXWtubo7FYlEo1KNHj2RkZHbu3PnixYuqqioVFRUDAwMGg3HkyJGtW7c+ffpUTk7OxMSkuLhYRUXFycmJTqeLiYnh8Xh3d3cpKamYmBjEU9XX14uJiZmZmdnY2IiLi1dVVeXk5Jw9exaFQmGx2NjY2FWrVjk7O9PpdHV1dUdHx8OHD2/bti0tLU1JSenixYvnz58XFRW9dOnSqlWr3N3dX79+7eXlZWxsLCMjk52dvW3btvPnz/8vRmuzigVYLJahoaG1tXV8fLycnByDwbhy5YqsrCydTo+OjlZQUHB0dGSxWCoqKi4uLiMjI5s2bTp79uyrV69QKJSvr29LS4usrKyfn9/ly5dXrlxJpVLd3NxUVFR4+01iYqK4uHhxcbGfn5+ysnJgYOA333zj4+ODRqOdnZ2zsrIkJSVLSkqKi4sVFBQiIiLQaPS5c+cGBgbU1NROnDihr69vZ2fX1dW1fv16V1dXKyurI0eOHDlyRENDIyEhYc2aNbdu3Zowo9kHnJ8Rs+KmpaXl66+/9vX1vXr1qoGBQX9/v729/dGjRxMSEo4dO6aoqOjq6spisfT19Y2MjDIzM7du3ZqQkNDb26utrb13797i4uIdO3ag0WgMBmNsbMxkMv39/aWkpMLCwhD9V69e1dPT6+7uPn36tLW1dVxcnIaGho2NjZqaWlJSUlFRkaSkJOLNNm/e3NjYeOHCBU1NTX19fTMzs4cPH2ppacXGxr58+XLLli2JiYnGxsaGhoY7duw4dOgQiURSVVUlk8kCZjdn6ZlVLNDf3//s2bPXr18zGAwymfz+/XsymdzQ0FBfX08ikdLT05F9vrKyMiMjo7GxsbCwsKenB0JYXl6ekZExMDBQUVGRkpJSVFRUXl7O4XD6+vrS09PLysqQXmpqasrKyhC11dXVQ0NDubm5mZmZhYWFvb29HA7n8ePHBQUFNTU1paWlEMKhoaGkpCQSifTmzRs2m/306dPu7u7Ozs7nz58PDw/X1tYmJSUh8o2Njc+fPx8cHJwu2p7LmBM5Gzab3d/f/wk6EnCanoP409w0NDR4enoyGIy/0mtnZ+eDBw+QkLe2ttbW1jY7O1twE94iMhgMHA7X0NCA/GQymTgcrrS0lE6nR0ZGjoyMfMR45iZDM3ODjJvD4eTl5aWmpvr6+iopKdFotNra2sjIyMLCQuSMAiEcGhp6/PhxZGRkTU3N8PDwgwcPYmJimpubuVxucXHx8+fPk5KSGhsbe3p67OzspKSksrOzR0ZGQkJCfvzxx5qaGl6PNTU1BQUFDx48yMvL43A41dXVpaWlHA6HSqU2NjbevHlzzZo1V65cefz48fv37589e7Zs2bLk5OQnT55ER0cPDw/n5uampqYyGAwajdbW1lZQUNDX19fc3Pzy5Usul0un00kkUklJyd/Bx3+X0VnZDYfDiYyMRKFQ+vr6cnJye/bsSUtL27x5865du9TV1Xmf/JUrV6SkpA4ePPj48eOWlpaTJ0+qq6tbWlpSKBRdXd0NGzbIyMhYWVndu3dPSkpKTEzM39/f1dV1+/btu3fvtrS0RNwal8u1sLBQUlLavn27goJCZmamhYWFtbV1b28vErx5e3uLi4sbGhpKSUnFx8eTSCQ0Gl1WVrZ//353d/fQ0FAUCrVz504dHR0bGxtfX19NTc2WlhZ7e/vdu3enpqZu2rTJxMQEOQ/Mco34WORyIQdyuRByucj/4YTsEPKTvzHkjv9BpPj2Pe54+cdww1Py5s2br7/+GovF9vT0qKur29ra/vDDDzIyMpcuXfrmm2/Cw8MRsejo6K+++srDw6O5uTk8PNzFxcXQ0NDAwCAsLExBQSExMdHJyUlLS4tGoyGrTKVS16xZc+DAgVOnThkZGSFH987OTgUFhXPnztXU1MjJydnb22trawcEBCDC8fHxZmZmVlZWQ0NDW7ZssbGxsbOz279/P51Ox2AwOBwOg8H8/PPPPT09ampqp0+f/umnn/bv3z84OKivr3/y5Mnvv/9eWVkZh8Nt2bIlLi5uZlIgF05pXnwMcMfFJhTzVUIOhBxeDUIWlws/0PxR3PDAZDI3btxoYGAQGBgoLS2Nx+NPnTolKyvr5uZGJBKZTCaEsL+/Pycnx8bGZunSpd7e3mg0+siRIyoqKlZWVg4ODkpKSl1dXQcPHjQ1Na2trUWORC9evJCSkjIzM8PhcMnJychWUVRU9OWXX1pbWzs5Oa1evdrf319BQcHCwsLc3FxSUjIrK0taWtrAwIBAIKBQKC8vLwwG8+uvv6akpKxZsyYtLQ2DwezZs8ff319OTi42NtbKymrDhg1nzpz5xz/+ERMTc/jwYWVlZS8vLyKR2NXVNQMzECKf+eQlF9Rk1jlfLnwvWO1sfdq9e/f09fUPHz78008/VVZWlpeXY7FYc3PzqKgoRIbJZNrb2+/atcvNza2qqsrBweH48eP//ve/b926hcfjL126xGQyHR0dSSTS8PCwo6OjjY1NZ2dnVFSUiYnJDz/8QKPRED0hISFr1661tbXdtm2bn59fX1+fm5ubsbHx8ePHPT09i4qKTp065eLioqen5+TkVFdXd/LkyZycnNTU1FOnTr19+zY2Nvbbb7/V1dWVkJCorq5OT083NDQ8evSora1tQ0NDaWkpFos9cOBAbGws/zJNs34QwveQy+VACCG3srHn5t3Km3crw5Mrw5MqQu/SgxPo4fcrbyZV37xXGZpQQa/rRZpVNfTGptclZNXdyam7ndkQ97AuNoORkF2XmFMXn91wO6uurYM1blECeZxtLAAh7Onp6evrGxoaQkrevXvX3Nz87t07ROb9+/dMJrOtrQ3JMA4ODnZ1dbHZ7LGxsaGhoeHhYQ6HMzAwgNQiaU1EbXt7+6tXr3jx1dmzZ/X09Hp7exFzhBCOjIy8fft2cHBwdHR0dHR0eHh4dHS0q6trbGwMQjgwMMDhcIaHh5G8J4Swt7fX1dVVV1f3zZs3yE8kwYrUvn37trm5ua+vbwZiILJPcCAXIqHOjcTKJWj8YrVgEXWCsGLAYefcHy89XapCXLQ+eIlm8GLFgMBbVKShdyTlC3TQMgxxqUbwsvXBP3k93f9LxlKVoKWYkGVaIV9oBCfmNIx3/tft5lOioqKCZ0PwY6Pb+vp6KpXKCyA/HnzeLCShCqgQgDoBKAcIqwQn/6extKpLFEMESv5AkwiUAv1ixrnxDCcDJX+gEQzkAr/UCcmnvI56ULMIHQTWBYD1BKCKv51VP679L9rNn5jINDdak0v6+/spFEpeXh6FQhFw6vyz92Y1NTW5ubn84fh0kgLKJ0pBDmI54feqhNSCgSoB65LrH02PSamJTmXg42m2nk+AejBQIQTG0pE2PjcpAB2wQIto6/nsMokSnVobnFAREEczO5sJVIlAi3gnp+6DekF9/9ftZsLDARaLRSAQ/vWvf6FQKDExMRkZGSMjo7CwsAkMCaB5QvalsLAQuWiAEIaHh4uLi3t4eExWNeXAJnf3R2FerMyFEIbfqwLrgxdq3rD/rSA6hUF6wCClMOLSa5wDngtvCAHr8IFx5Ugzn0gKUMaLaN9ww7+MflBzK60u/mFt9APGKZ88sJ4AtIh3sz+53cyI1tZWc3NzYWFhPT29a9euhYaGuru7y8vLL1y4EIvFtrW18QvPeK/M4XD8/f3l5eWjo6ORkuzsbACAi4uLgDFMzkDP8JzhQ6AWklgBVAlAPXihOhG9N/5JaVtJZdc/Le8LqxEA5g8+zSuCAtYFAQ3iIg3iJpskSg0z+3mL/M5YEa0bQIMA1hMSs+rgh/haAD4dN+/evTtw4AAA4OLFi/xW0tTUZGxsDAA4evTolJfN0z3buHXrloaGxsGDB6uqqpCSvLw8AICbm9vsRyX4soAzvl9zIITE21XCynhh1UAhNF5kHf6sb4FrYNEKDaKQcoCwBmGhfEBgVBnipDzDSoQV/IVVCUKKQV9oEN2JxSc8noooBwihgxatJwijg+Izx33aXIkFwsPDAQCHDh3iBVQ8IMfMxYsXJyUlQQh7enqYTCbCE+JnWCxWZ2cnElzxFjEwMDAuLo7/mPL06VMAAOLTWlpaGhsbpwwHWltbq6ureYEiP0ZHR5uamqqrq1+/fj06Osq/etSa3oAoakA0NSi23C+KSoijEeLp16PL8LHlgTE030gypYoJIeRCSKZ3+UdR8LfKCHHlAdFlIQl0YhwdH12OjysPulUeGEOtbx6PEv+Gs+dfx+DgoJ6e3uLFi9PT05GSCQ7kwoULAAA7Ozs2m33+/HlLS0s6nc6TTEpKMjIyioiIQORbW1udnJw2btyooaGxdevWgIAANpsNIXzy5MmCBQt+++23+/fvo9FoNBptb29fV1fHG0ZDQ8OZM2c0NDTk5eX19PTCwsL4LTUjI+P7779XV1eXlZXV1tbOycmBvMTK7KLFD4mc2Yhyecfa6fCJuKmvrxcVFVVUVOQlsCfs6hkZGQCA7du3d3R02NjYrFq1qrCwkNc8JSUFAODs7AwhbGtr2759u7i4uLOzc2RkJBaLFRIS8vDweP/+fX5+/qJFi3799dfw8PBffvnFwMAAAPDtt98iz4Pq6up0dHRWr17t4eERGRlpbm6+cOHC69evI12EhYWJiYnp6ur6+fkFBATs3r07ikSCH7IDs05rIhma2YnOROMn4qa0tFRYWFhNTY333mUCysrKvvjiCwwG09zc7OzsLCMjU1JSwqstKCgAAFy6dAlCePHiRQBAYGAgwmtfX5+pqemiRYuoVCqZTBYSEkLuxSGEXV1dWCwWABAcHAwhtLe3FxISioyMRHR2dXXp6+uLiYnV1dUxGIzly5cbGBi0t7cjtX19fb09vZDL4VkNpeoNjljqFUL2iSB73yi5HF72WyjZ+0apTxjZO7TUi/CSXDF+WM4v67hEKPIKLf0tjOJ9o/TKzdLL4WTvG2RcGNkrtMTrRklVfc9sFu0TcUOj0ZYuXSojI1NeXj6lAMLNli1bOjo6zp07N4GbJ0+eAAC8vLxGRkY2btwoLCy8a9cuCwsLExMTKysrLS0tAACJRKJQKEJCQu7u7vwNFyxYYGNj097erqmpuWTJkj179nz33XempqaWlpbr168HANy9e/fq1asiIiLx8fETRjVu2FwkTqMLKQQIKQcBpSAg7fezzzPH64VAHg8Ug4RUCUKyAfj48al5hJYCWT8hVTxQCARKga74oqMXHgGUL1gXJKQaJKQcGJ/Ji6E/n0/jz2Sj0egp548gNTUVAHDs2LGRkZEzZ87Iysoi188IkE3ex8fn7du3UlJSEhIS586dc3d3d3FxcXFx8fT09PDwIJPJL168EBIS4o/TqqqqpKSk9u3bR6PRVq9ejUKhXFxc3NzcXFxcXF1dPTw8cDgclUq1sLCQkJDIy8v7w+DHs/vjU7hxtxKo4YE6QVgjeO3X4WnPml6Wd8ptjVikSQRaNwAaT0ioQCS9I8hAKRBoEkXUCWhDUgG181YaQ/KfYQs1iECDCNQICby8wGfcb/gj1NOnTwMAzM3NkX17Ak6cOLFw4cKYmBgIoZ2dHQqFevnyJa8W8Wk+Pj5sNnvdunXS0tK88yY/EPPit5vy8nJRUdFDhw61tLRIS0uj0egJpygEFhYWixcvTkxMnDBs/h8R9yuF1PALVAn2Vwpi02rDk6pD7lTcza1z8HsB1PBANSj4TiXSAnezFKCDFmoR3UNKolIYoXcqCbdp93LrbT2eApUgoBWcmNOEqP5sdjPhxEAmk6WlpYWFha9evTpBMiUlZcmSJUZGRsirKHd3dxERkdu3b/MEvL29EW64XK6dnR0A4MKFC5N7RLjx9vbmlfj7+yP7zdjYmKWlJfK0cXLD4OBgAICZmRkvB/rHWXAhhBH3qxaoBS/UJFo7PrpCosal1yVkNfjGUA85PwYbQoAKIeSD3eBuUoBykIh2yI8eT3xjqEm5DcmPGnE3KdZOOUCNALSIibnjuU7BC/hf4Wa6h3pRUVErVqxYtGiRg4MDnU7v7OxkMBh+fn5r167V1dXlOTHkeI/BYLKysioqKlxdXVesWAEA8PT0hBDSaDRVVdXFixd7eXk1NTWxWKyGhobo6Oj6+voXL14AAE6cONHe3t7Y2IjH40VFRfX19ZEdPj8/X1paetmyZf7+/q9evWKxWAwGg0QiNTQ09Pb27tixAwCAxWIpFEpfX19ra+udO3fKy5GjPhdCGHqnCqCDgCoeKAZKbIt4VNj6tLQdZRQFFAOBejBQCsTHj3PjGV4C5P2BGgEoBinviXtJ77r/qFl0UxhQDgBqwUA1GMkLfOY89OQsyP379zEYzPLly7/88ktlZeW1a9cCAERFRZ89e8aTGRoaOnPmzIoVK0RFRSUlJdXV1W1sbFavXm1ra4uk+vPz8zdv3iwuLi4vL6+tra2goGBpaclkMtPT05cvX75s2TIZGRkUCiUpKblv3z5e1gBCmJWVtWHDBnFxcUVFRR0dHVlZ2WPHjvHeln733XcrV66UkJDQ0tJSUFD8ztycP6q8mVS98quQlV+FiemErsSEnPR4etLrmbh2iKh26CqdsJXqxNB74z7tcmSZmAZhpU6o6Feh4rqhv1zLP+j8n5UYophO6Eqd8JVfhdzNnQP7zZRgMpm3b992dHR0dHR0cXFB3kxbWFjU1tbyi6Wnp3t6egYEBFRWVg4MDOTk5Dx69Ii3V7179y45OdnNzc3R0TE4OLipqQlCWFtbGx8ff/nyZScnJx8fn9zc3Mk5iO7u7sTERFdXVycnp/DwcP7tZ2hoKCcnx8PD4/z581evXquuroLw95vjVx2sh/lND/NbMgtaH+Y1pzxpfPC4IT2vObOgNSuvNf1Zc1P7+JPr+tZ3ac+aMwpaMgta0/OaU540pjxpfJjXkpXfmlHQnJnX3PFmAEL4P3B/U1RUZGRkBABQUVHB4/EUCqWysrKlpWU6+Y+40ZkxbTp9FXfy6wyBHc3ySpoXnQuS+QzcTF6Izs5OPz8/XV3dpUuXqqqqHjlyBMmX/BWdE6oE0zP1RRGEEHJ4twcCXBB/VofLFXje//31wfu56NP4wb8o7e3t+fn5aWlpNBqtv79/htT9H6tmY0yzJ2a85Pc//Pc4Uzbk8vJjXChoMB+0TKFtMj4nNzN+y9Ot2uRbA8HcTBk3Clb+oZb7oYbDGc/fTDNU3r+CjOF3BbP5mD7/fsPDR28kk9vy2Jo9bVPdEnG5XA4fPdN+6eN9jV9gC7AHLo8eLt/JaTrMFW5m/LQF3Ff+jV1PUz6+2UxDzh9pE+CruDwJrkC5ccwVbuYxGfPczF3MczN3Mc/N3MU8N3MX89zMXcxzM3cxz83cxTw3cxf/B+gRe68pC/T7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Times"/>
              <a:ea typeface="+mn-ea"/>
              <a:cs typeface="+mn-cs"/>
            </a:endParaRPr>
          </a:p>
        </p:txBody>
      </p:sp>
      <p:sp>
        <p:nvSpPr>
          <p:cNvPr id="12306" name="AutoShape 18" descr="data:image/png;base64,iVBORw0KGgoAAAANSUhEUgAAAIkAAAA6CAIAAAALGO1FAAAYPElEQVR4nO1aZ1jTydYfFFFXBWUvKhC6BKTFBe6qqwJycRULIItAVrHt4npZLCsrPICglLAWpCUEKRJAQLCAFKleC6BISQgJJfQiUiKgBEI1mffDH7NZSmDdvcp9H34f0MycOVN+/3PmzJkBcB5zFeBzD2Ae02Kem7mLeW7mLua5mbuY52buYp6buYt5buYu5rmZu/hz3HC53BkFEBnuB0xoK1jDBPnJzaeUmVLzdPKCxz+nIIibyTOZcsIztp3Q6m9ZoOmY+P+Ev82nzXJ1phT7iJXlt04BtX9W7ZzCrOyGy+WOjIzQ6fTXr19PKcADk8kcGxtjs9nFxcVv376FEHZ2do6Ojk5W3tfXhwjMBkNDQ93d3RDCjo4OMpk8PDw8y4YQwp6eHhqNNjg4OOWA5zJmsBveZEpLS5WUlCIiIkZHR0dGRt68ecNboPr6+ra2tpGRkdTU1P3795PJ5La2Njc3t8rKyuTkZFNTUyqVOjY2NjAwACFks9mDg4Pt7e3W1tY4HI7D4SC9sNns4eHh7u5uRC2bzabT6a9evYIQslgsV1dXe3t7Fov16NEjHx+fsbGxkZGR+vr6oaEhCOHw8PDg4GB/f39vby+iraWlpaKiAvkmLl++rKur29raOmFGcx8z2A1vJrGxsStWrMjMzLxw4QIWi925c+fFixc7OjpwONzevXu9vb1TU1O1tbUBANeuXUtJSXF0dLx//76ysjIA4Pr1615eXleuXOnt7T179iyRSHRwcAAA6OjoVFdXQwjZbLajo6O1tbWxsbGDg8Pg4GBJScmhQ4f27duXmppKIBBEREQkJCRycnK8vLxCQ0Pr6+uPHz++detWW1vbjo6O9PR0U1NTc3NzExOTkpISFouFw+GMjY2dnJy6u7uxWOz27dtZLNanWM6/FbONBc6fP4/BYPLz89euXWtubo7FYlEo1KNHj2RkZHbu3PnixYuqqioVFRUDAwMGg3HkyJGtW7c+ffpUTk7OxMSkuLhYRUXFycmJTqeLiYnh8Xh3d3cpKamYmBjEU9XX14uJiZmZmdnY2IiLi1dVVeXk5Jw9exaFQmGx2NjY2FWrVjk7O9PpdHV1dUdHx8OHD2/bti0tLU1JSenixYvnz58XFRW9dOnSqlWr3N3dX79+7eXlZWxsLCMjk52dvW3btvPnz/8vRmuzigVYLJahoaG1tXV8fLycnByDwbhy5YqsrCydTo+OjlZQUHB0dGSxWCoqKi4uLiMjI5s2bTp79uyrV69QKJSvr29LS4usrKyfn9/ly5dXrlxJpVLd3NxUVFR4+01iYqK4uHhxcbGfn5+ysnJgYOA333zj4+ODRqOdnZ2zsrIkJSVLSkqKi4sVFBQiIiLQaPS5c+cGBgbU1NROnDihr69vZ2fX1dW1fv16V1dXKyurI0eOHDlyRENDIyEhYc2aNbdu3Zowo9kHnJ8Rs+KmpaXl66+/9vX1vXr1qoGBQX9/v729/dGjRxMSEo4dO6aoqOjq6spisfT19Y2MjDIzM7du3ZqQkNDb26utrb13797i4uIdO3ag0WgMBmNsbMxkMv39/aWkpMLCwhD9V69e1dPT6+7uPn36tLW1dVxcnIaGho2NjZqaWlJSUlFRkaSkJOLNNm/e3NjYeOHCBU1NTX19fTMzs4cPH2ppacXGxr58+XLLli2JiYnGxsaGhoY7duw4dOgQiURSVVUlk8kCZjdn6ZlVLNDf3//s2bPXr18zGAwymfz+/XsymdzQ0FBfX08ikdLT05F9vrKyMiMjo7GxsbCwsKenB0JYXl6ekZExMDBQUVGRkpJSVFRUXl7O4XD6+vrS09PLysqQXmpqasrKyhC11dXVQ0NDubm5mZmZhYWFvb29HA7n8ePHBQUFNTU1paWlEMKhoaGkpCQSifTmzRs2m/306dPu7u7Ozs7nz58PDw/X1tYmJSUh8o2Njc+fPx8cHJwu2p7LmBM5Gzab3d/f/wk6EnCanoP409w0NDR4enoyGIy/0mtnZ+eDBw+QkLe2ttbW1jY7O1twE94iMhgMHA7X0NCA/GQymTgcrrS0lE6nR0ZGjoyMfMR45iZDM3ODjJvD4eTl5aWmpvr6+iopKdFotNra2sjIyMLCQuSMAiEcGhp6/PhxZGRkTU3N8PDwgwcPYmJimpubuVxucXHx8+fPk5KSGhsbe3p67OzspKSksrOzR0ZGQkJCfvzxx5qaGl6PNTU1BQUFDx48yMvL43A41dXVpaWlHA6HSqU2NjbevHlzzZo1V65cefz48fv37589e7Zs2bLk5OQnT55ER0cPDw/n5uampqYyGAwajdbW1lZQUNDX19fc3Pzy5Usul0un00kkUklJyd/Bx3+X0VnZDYfDiYyMRKFQ+vr6cnJye/bsSUtL27x5865du9TV1Xmf/JUrV6SkpA4ePPj48eOWlpaTJ0+qq6tbWlpSKBRdXd0NGzbIyMhYWVndu3dPSkpKTEzM39/f1dV1+/btu3fvtrS0RNwal8u1sLBQUlLavn27goJCZmamhYWFtbV1b28vErx5e3uLi4sbGhpKSUnFx8eTSCQ0Gl1WVrZ//353d/fQ0FAUCrVz504dHR0bGxtfX19NTc2WlhZ7e/vdu3enpqZu2rTJxMQEOQ/Mco34WORyIQdyuRByucj/4YTsEPKTvzHkjv9BpPj2Pe54+cdww1Py5s2br7/+GovF9vT0qKur29ra/vDDDzIyMpcuXfrmm2/Cw8MRsejo6K+++srDw6O5uTk8PNzFxcXQ0NDAwCAsLExBQSExMdHJyUlLS4tGoyGrTKVS16xZc+DAgVOnThkZGSFH987OTgUFhXPnztXU1MjJydnb22trawcEBCDC8fHxZmZmVlZWQ0NDW7ZssbGxsbOz279/P51Ox2AwOBwOg8H8/PPPPT09ampqp0+f/umnn/bv3z84OKivr3/y5Mnvv/9eWVkZh8Nt2bIlLi5uZlIgF05pXnwMcMfFJhTzVUIOhBxeDUIWlws/0PxR3PDAZDI3btxoYGAQGBgoLS2Nx+NPnTolKyvr5uZGJBKZTCaEsL+/Pycnx8bGZunSpd7e3mg0+siRIyoqKlZWVg4ODkpKSl1dXQcPHjQ1Na2trUWORC9evJCSkjIzM8PhcMnJychWUVRU9OWXX1pbWzs5Oa1evdrf319BQcHCwsLc3FxSUjIrK0taWtrAwIBAIKBQKC8vLwwG8+uvv6akpKxZsyYtLQ2DwezZs8ff319OTi42NtbKymrDhg1nzpz5xz/+ERMTc/jwYWVlZS8vLyKR2NXVNQMzECKf+eQlF9Rk1jlfLnwvWO1sfdq9e/f09fUPHz78008/VVZWlpeXY7FYc3PzqKgoRIbJZNrb2+/atcvNza2qqsrBweH48eP//ve/b926hcfjL126xGQyHR0dSSTS8PCwo6OjjY1NZ2dnVFSUiYnJDz/8QKPRED0hISFr1661tbXdtm2bn59fX1+fm5ubsbHx8ePHPT09i4qKTp065eLioqen5+TkVFdXd/LkyZycnNTU1FOnTr19+zY2Nvbbb7/V1dWVkJCorq5OT083NDQ8evSora1tQ0NDaWkpFos9cOBAbGws/zJNs34QwveQy+VACCG3srHn5t3Km3crw5Mrw5MqQu/SgxPo4fcrbyZV37xXGZpQQa/rRZpVNfTGptclZNXdyam7ndkQ97AuNoORkF2XmFMXn91wO6uurYM1blECeZxtLAAh7Onp6evrGxoaQkrevXvX3Nz87t07ROb9+/dMJrOtrQ3JMA4ODnZ1dbHZ7LGxsaGhoeHhYQ6HMzAwgNQiaU1EbXt7+6tXr3jx1dmzZ/X09Hp7exFzhBCOjIy8fft2cHBwdHR0dHR0eHh4dHS0q6trbGwMQjgwMMDhcIaHh5G8J4Swt7fX1dVVV1f3zZs3yE8kwYrUvn37trm5ua+vbwZiILJPcCAXIqHOjcTKJWj8YrVgEXWCsGLAYefcHy89XapCXLQ+eIlm8GLFgMBbVKShdyTlC3TQMgxxqUbwsvXBP3k93f9LxlKVoKWYkGVaIV9oBCfmNIx3/tft5lOioqKCZ0PwY6Pb+vp6KpXKCyA/HnzeLCShCqgQgDoBKAcIqwQn/6extKpLFEMESv5AkwiUAv1ixrnxDCcDJX+gEQzkAr/UCcmnvI56ULMIHQTWBYD1BKCKv51VP679L9rNn5jINDdak0v6+/spFEpeXh6FQhFw6vyz92Y1NTW5ubn84fh0kgLKJ0pBDmI54feqhNSCgSoB65LrH02PSamJTmXg42m2nk+AejBQIQTG0pE2PjcpAB2wQIto6/nsMokSnVobnFAREEczO5sJVIlAi3gnp+6DekF9/9ftZsLDARaLRSAQ/vWvf6FQKDExMRkZGSMjo7CwsAkMCaB5QvalsLAQuWiAEIaHh4uLi3t4eExWNeXAJnf3R2FerMyFEIbfqwLrgxdq3rD/rSA6hUF6wCClMOLSa5wDngtvCAHr8IFx5Ugzn0gKUMaLaN9ww7+MflBzK60u/mFt9APGKZ88sJ4AtIh3sz+53cyI1tZWc3NzYWFhPT29a9euhYaGuru7y8vLL1y4EIvFtrW18QvPeK/M4XD8/f3l5eWjo6ORkuzsbACAi4uLgDFMzkDP8JzhQ6AWklgBVAlAPXihOhG9N/5JaVtJZdc/Le8LqxEA5g8+zSuCAtYFAQ3iIg3iJpskSg0z+3mL/M5YEa0bQIMA1hMSs+rgh/haAD4dN+/evTtw4AAA4OLFi/xW0tTUZGxsDAA4evTolJfN0z3buHXrloaGxsGDB6uqqpCSvLw8AICbm9vsRyX4soAzvl9zIITE21XCynhh1UAhNF5kHf6sb4FrYNEKDaKQcoCwBmGhfEBgVBnipDzDSoQV/IVVCUKKQV9oEN2JxSc8noooBwihgxatJwijg+Izx33aXIkFwsPDAQCHDh3iBVQ8IMfMxYsXJyUlQQh7enqYTCbCE+JnWCxWZ2cnElzxFjEwMDAuLo7/mPL06VMAAOLTWlpaGhsbpwwHWltbq6ureYEiP0ZHR5uamqqrq1+/fj06Osq/etSa3oAoakA0NSi23C+KSoijEeLp16PL8LHlgTE030gypYoJIeRCSKZ3+UdR8LfKCHHlAdFlIQl0YhwdH12OjysPulUeGEOtbx6PEv+Gs+dfx+DgoJ6e3uLFi9PT05GSCQ7kwoULAAA7Ozs2m33+/HlLS0s6nc6TTEpKMjIyioiIQORbW1udnJw2btyooaGxdevWgIAANpsNIXzy5MmCBQt+++23+/fvo9FoNBptb29fV1fHG0ZDQ8OZM2c0NDTk5eX19PTCwsL4LTUjI+P7779XV1eXlZXV1tbOycmBvMTK7KLFD4mc2Yhyecfa6fCJuKmvrxcVFVVUVOQlsCfs6hkZGQCA7du3d3R02NjYrFq1qrCwkNc8JSUFAODs7AwhbGtr2759u7i4uLOzc2RkJBaLFRIS8vDweP/+fX5+/qJFi3799dfw8PBffvnFwMAAAPDtt98iz4Pq6up0dHRWr17t4eERGRlpbm6+cOHC69evI12EhYWJiYnp6ur6+fkFBATs3r07ikSCH7IDs05rIhma2YnOROMn4qa0tFRYWFhNTY333mUCysrKvvjiCwwG09zc7OzsLCMjU1JSwqstKCgAAFy6dAlCePHiRQBAYGAgwmtfX5+pqemiRYuoVCqZTBYSEkLuxSGEXV1dWCwWABAcHAwhtLe3FxISioyMRHR2dXXp6+uLiYnV1dUxGIzly5cbGBi0t7cjtX19fb09vZDL4VkNpeoNjljqFUL2iSB73yi5HF72WyjZ+0apTxjZO7TUi/CSXDF+WM4v67hEKPIKLf0tjOJ9o/TKzdLL4WTvG2RcGNkrtMTrRklVfc9sFu0TcUOj0ZYuXSojI1NeXj6lAMLNli1bOjo6zp07N4GbJ0+eAAC8vLxGRkY2btwoLCy8a9cuCwsLExMTKysrLS0tAACJRKJQKEJCQu7u7vwNFyxYYGNj097erqmpuWTJkj179nz33XempqaWlpbr168HANy9e/fq1asiIiLx8fETRjVu2FwkTqMLKQQIKQcBpSAg7fezzzPH64VAHg8Ug4RUCUKyAfj48al5hJYCWT8hVTxQCARKga74oqMXHgGUL1gXJKQaJKQcGJ/Ji6E/n0/jz2Sj0egp548gNTUVAHDs2LGRkZEzZ87Iysoi188IkE3ex8fn7du3UlJSEhIS586dc3d3d3FxcXFx8fT09PDwIJPJL168EBIS4o/TqqqqpKSk9u3bR6PRVq9ejUKhXFxc3NzcXFxcXF1dPTw8cDgclUq1sLCQkJDIy8v7w+DHs/vjU7hxtxKo4YE6QVgjeO3X4WnPml6Wd8ptjVikSQRaNwAaT0ioQCS9I8hAKRBoEkXUCWhDUgG181YaQ/KfYQs1iECDCNQICby8wGfcb/gj1NOnTwMAzM3NkX17Ak6cOLFw4cKYmBgIoZ2dHQqFevnyJa8W8Wk+Pj5sNnvdunXS0tK88yY/EPPit5vy8nJRUdFDhw61tLRIS0uj0egJpygEFhYWixcvTkxMnDBs/h8R9yuF1PALVAn2Vwpi02rDk6pD7lTcza1z8HsB1PBANSj4TiXSAnezFKCDFmoR3UNKolIYoXcqCbdp93LrbT2eApUgoBWcmNOEqP5sdjPhxEAmk6WlpYWFha9evTpBMiUlZcmSJUZGRsirKHd3dxERkdu3b/MEvL29EW64XK6dnR0A4MKFC5N7RLjx9vbmlfj7+yP7zdjYmKWlJfK0cXLD4OBgAICZmRkvB/rHWXAhhBH3qxaoBS/UJFo7PrpCosal1yVkNfjGUA85PwYbQoAKIeSD3eBuUoBykIh2yI8eT3xjqEm5DcmPGnE3KdZOOUCNALSIibnjuU7BC/hf4Wa6h3pRUVErVqxYtGiRg4MDnU7v7OxkMBh+fn5r167V1dXlOTHkeI/BYLKysioqKlxdXVesWAEA8PT0hBDSaDRVVdXFixd7eXk1NTWxWKyGhobo6Oj6+voXL14AAE6cONHe3t7Y2IjH40VFRfX19ZEdPj8/X1paetmyZf7+/q9evWKxWAwGg0QiNTQ09Pb27tixAwCAxWIpFEpfX19ra+udO3fKy5GjPhdCGHqnCqCDgCoeKAZKbIt4VNj6tLQdZRQFFAOBejBQCsTHj3PjGV4C5P2BGgEoBinviXtJ77r/qFl0UxhQDgBqwUA1GMkLfOY89OQsyP379zEYzPLly7/88ktlZeW1a9cCAERFRZ89e8aTGRoaOnPmzIoVK0RFRSUlJdXV1W1sbFavXm1ra4uk+vPz8zdv3iwuLi4vL6+tra2goGBpaclkMtPT05cvX75s2TIZGRkUCiUpKblv3z5e1gBCmJWVtWHDBnFxcUVFRR0dHVlZ2WPHjvHeln733XcrV66UkJDQ0tJSUFD8ztycP6q8mVS98quQlV+FiemErsSEnPR4etLrmbh2iKh26CqdsJXqxNB74z7tcmSZmAZhpU6o6Feh4rqhv1zLP+j8n5UYophO6Eqd8JVfhdzNnQP7zZRgMpm3b992dHR0dHR0cXFB3kxbWFjU1tbyi6Wnp3t6egYEBFRWVg4MDOTk5Dx69Ii3V7179y45OdnNzc3R0TE4OLipqQlCWFtbGx8ff/nyZScnJx8fn9zc3Mk5iO7u7sTERFdXVycnp/DwcP7tZ2hoKCcnx8PD4/z581evXquuroLw95vjVx2sh/lND/NbMgtaH+Y1pzxpfPC4IT2vObOgNSuvNf1Zc1P7+JPr+tZ3ac+aMwpaMgta0/OaU540pjxpfJjXkpXfmlHQnJnX3PFmAEL4P3B/U1RUZGRkBABQUVHB4/EUCqWysrKlpWU6+Y+40ZkxbTp9FXfy6wyBHc3ySpoXnQuS+QzcTF6Izs5OPz8/XV3dpUuXqqqqHjlyBMmX/BWdE6oE0zP1RRGEEHJ4twcCXBB/VofLFXje//31wfu56NP4wb8o7e3t+fn5aWlpNBqtv79/htT9H6tmY0yzJ2a85Pc//Pc4Uzbk8vJjXChoMB+0TKFtMj4nNzN+y9Ot2uRbA8HcTBk3Clb+oZb7oYbDGc/fTDNU3r+CjOF3BbP5mD7/fsPDR28kk9vy2Jo9bVPdEnG5XA4fPdN+6eN9jV9gC7AHLo8eLt/JaTrMFW5m/LQF3Ff+jV1PUz6+2UxDzh9pE+CruDwJrkC5ccwVbuYxGfPczF3MczN3Mc/N3MU8N3MX89zMXcxzM3cxz83cxTw3cxf/B+gRe68pC/T7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Times"/>
              <a:ea typeface="+mn-ea"/>
              <a:cs typeface="+mn-cs"/>
            </a:endParaRPr>
          </a:p>
        </p:txBody>
      </p:sp>
      <p:sp>
        <p:nvSpPr>
          <p:cNvPr id="12" name="Rectangle 2"/>
          <p:cNvSpPr txBox="1">
            <a:spLocks noChangeArrowheads="1"/>
          </p:cNvSpPr>
          <p:nvPr/>
        </p:nvSpPr>
        <p:spPr bwMode="auto">
          <a:xfrm>
            <a:off x="460375" y="368610"/>
            <a:ext cx="850411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Times" pitchFamily="-110"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Times" pitchFamily="-110"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Times" pitchFamily="-110"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Times" pitchFamily="-110" charset="0"/>
                <a:ea typeface="MS PGothic" pitchFamily="34" charset="-128"/>
                <a:cs typeface="ＭＳ Ｐゴシック" charset="0"/>
              </a:defRPr>
            </a:lvl5pPr>
            <a:lvl6pPr marL="457200" algn="ctr" rtl="0" fontAlgn="base">
              <a:spcBef>
                <a:spcPct val="0"/>
              </a:spcBef>
              <a:spcAft>
                <a:spcPct val="0"/>
              </a:spcAft>
              <a:defRPr sz="4400">
                <a:solidFill>
                  <a:schemeClr val="tx2"/>
                </a:solidFill>
                <a:latin typeface="Times" pitchFamily="-110" charset="0"/>
              </a:defRPr>
            </a:lvl6pPr>
            <a:lvl7pPr marL="914400" algn="ctr" rtl="0" fontAlgn="base">
              <a:spcBef>
                <a:spcPct val="0"/>
              </a:spcBef>
              <a:spcAft>
                <a:spcPct val="0"/>
              </a:spcAft>
              <a:defRPr sz="4400">
                <a:solidFill>
                  <a:schemeClr val="tx2"/>
                </a:solidFill>
                <a:latin typeface="Times" pitchFamily="-110" charset="0"/>
              </a:defRPr>
            </a:lvl7pPr>
            <a:lvl8pPr marL="1371600" algn="ctr" rtl="0" fontAlgn="base">
              <a:spcBef>
                <a:spcPct val="0"/>
              </a:spcBef>
              <a:spcAft>
                <a:spcPct val="0"/>
              </a:spcAft>
              <a:defRPr sz="4400">
                <a:solidFill>
                  <a:schemeClr val="tx2"/>
                </a:solidFill>
                <a:latin typeface="Times" pitchFamily="-110" charset="0"/>
              </a:defRPr>
            </a:lvl8pPr>
            <a:lvl9pPr marL="1828800" algn="ctr" rtl="0" fontAlgn="base">
              <a:spcBef>
                <a:spcPct val="0"/>
              </a:spcBef>
              <a:spcAft>
                <a:spcPct val="0"/>
              </a:spcAft>
              <a:defRPr sz="4400">
                <a:solidFill>
                  <a:schemeClr val="tx2"/>
                </a:solidFill>
                <a:latin typeface="Times" pitchFamily="-110"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0" cap="none" spc="0" normalizeH="0" baseline="0" noProof="0" dirty="0">
                <a:ln>
                  <a:noFill/>
                </a:ln>
                <a:solidFill>
                  <a:srgbClr val="4F81BD"/>
                </a:solidFill>
                <a:effectLst/>
                <a:uLnTx/>
                <a:uFillTx/>
                <a:latin typeface="Calibri"/>
                <a:ea typeface="MS PGothic" pitchFamily="34" charset="-128"/>
                <a:cs typeface="Arial" panose="020B0604020202020204" pitchFamily="34" charset="0"/>
              </a:rPr>
              <a:t>Contact &amp; Acknowledgements</a:t>
            </a: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1612290"/>
            <a:ext cx="2592288" cy="1036915"/>
          </a:xfrm>
          <a:prstGeom prst="rect">
            <a:avLst/>
          </a:prstGeom>
        </p:spPr>
      </p:pic>
      <p:sp>
        <p:nvSpPr>
          <p:cNvPr id="19" name="TextBox 18"/>
          <p:cNvSpPr txBox="1"/>
          <p:nvPr/>
        </p:nvSpPr>
        <p:spPr>
          <a:xfrm>
            <a:off x="155575" y="2780928"/>
            <a:ext cx="8808913" cy="218521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i="1" u="none" strike="noStrike" kern="1200" cap="none" spc="0" normalizeH="0" baseline="0" noProof="0" dirty="0">
                <a:ln>
                  <a:noFill/>
                </a:ln>
                <a:solidFill>
                  <a:schemeClr val="accent1"/>
                </a:solidFill>
                <a:effectLst/>
                <a:uLnTx/>
                <a:uFillTx/>
                <a:latin typeface="+mj-lt"/>
                <a:ea typeface="+mn-ea"/>
                <a:cs typeface="Arial" panose="020B0604020202020204" pitchFamily="34" charset="0"/>
              </a:rPr>
              <a:t>Through an Equity Lens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chemeClr val="accent1"/>
                </a:solidFill>
                <a:effectLst/>
                <a:uLnTx/>
                <a:uFillTx/>
                <a:latin typeface="+mj-lt"/>
                <a:ea typeface="+mn-ea"/>
                <a:cs typeface="Arial" panose="020B0604020202020204" pitchFamily="34" charset="0"/>
              </a:rPr>
              <a:t>BC Centre for Disease Control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hlinkClick r:id="rId4"/>
              </a:rPr>
              <a:t>pph@phsa.ca</a:t>
            </a:r>
            <a:r>
              <a:rPr kumimoji="0" lang="en-CA" sz="2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Calibri"/>
                <a:ea typeface="+mn-ea"/>
                <a:cs typeface="Arial" panose="020B0604020202020204" pitchFamily="34" charset="0"/>
                <a:hlinkClick r:id="rId5"/>
              </a:rPr>
              <a:t>http://www.bccdc.ca/health-professionals/professional-resources/health-equity-environmental-health</a:t>
            </a:r>
            <a:r>
              <a:rPr kumimoji="0" lang="en-US" sz="1600" b="0" i="0" u="none" strike="noStrike" kern="1200" cap="none" spc="0" normalizeH="0" baseline="0" noProof="0" dirty="0">
                <a:ln>
                  <a:noFill/>
                </a:ln>
                <a:solidFill>
                  <a:srgbClr val="002060"/>
                </a:solidFill>
                <a:effectLst/>
                <a:uLnTx/>
                <a:uFillTx/>
                <a:latin typeface="Calibri"/>
                <a:ea typeface="+mn-ea"/>
                <a:cs typeface="Arial" panose="020B0604020202020204" pitchFamily="34"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Calibri"/>
                <a:ea typeface="+mn-ea"/>
                <a:cs typeface="Arial" panose="020B0604020202020204" pitchFamily="34" charset="0"/>
              </a:rPr>
              <a:t>         </a:t>
            </a:r>
          </a:p>
        </p:txBody>
      </p:sp>
      <p:pic>
        <p:nvPicPr>
          <p:cNvPr id="20" name="Content Placeholder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bwMode="auto">
          <a:xfrm>
            <a:off x="4868308" y="1667790"/>
            <a:ext cx="2364279" cy="925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pic>
      <p:pic>
        <p:nvPicPr>
          <p:cNvPr id="16" name="Picture 15">
            <a:extLst>
              <a:ext uri="{FF2B5EF4-FFF2-40B4-BE49-F238E27FC236}">
                <a16:creationId xmlns:a16="http://schemas.microsoft.com/office/drawing/2014/main" id="{0640B497-D35A-4744-A981-59B5865B341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737009" y="4913171"/>
            <a:ext cx="2626875" cy="806268"/>
          </a:xfrm>
          <a:prstGeom prst="rect">
            <a:avLst/>
          </a:prstGeom>
        </p:spPr>
      </p:pic>
      <p:pic>
        <p:nvPicPr>
          <p:cNvPr id="17" name="Picture 16">
            <a:extLst>
              <a:ext uri="{FF2B5EF4-FFF2-40B4-BE49-F238E27FC236}">
                <a16:creationId xmlns:a16="http://schemas.microsoft.com/office/drawing/2014/main" id="{FB46DB58-C3A0-4311-8F9D-3E2A0757FE0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30794" y="4830832"/>
            <a:ext cx="2961932" cy="970947"/>
          </a:xfrm>
          <a:prstGeom prst="rect">
            <a:avLst/>
          </a:prstGeom>
        </p:spPr>
      </p:pic>
    </p:spTree>
    <p:extLst>
      <p:ext uri="{BB962C8B-B14F-4D97-AF65-F5344CB8AC3E}">
        <p14:creationId xmlns:p14="http://schemas.microsoft.com/office/powerpoint/2010/main" val="1497359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CA" dirty="0"/>
              <a:t>Health equity</a:t>
            </a:r>
          </a:p>
        </p:txBody>
      </p:sp>
      <p:sp>
        <p:nvSpPr>
          <p:cNvPr id="9" name="Rectangle 8"/>
          <p:cNvSpPr/>
          <p:nvPr/>
        </p:nvSpPr>
        <p:spPr>
          <a:xfrm>
            <a:off x="395536" y="1787672"/>
            <a:ext cx="2592288" cy="2585323"/>
          </a:xfrm>
          <a:prstGeom prst="rect">
            <a:avLst/>
          </a:prstGeom>
          <a:solidFill>
            <a:schemeClr val="accent5">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1" u="none" strike="noStrike" kern="1200" cap="none" spc="0" normalizeH="0" baseline="0" noProof="0" dirty="0">
                <a:ln>
                  <a:noFill/>
                </a:ln>
                <a:solidFill>
                  <a:srgbClr val="F79646">
                    <a:lumMod val="75000"/>
                  </a:srgbClr>
                </a:solidFill>
                <a:effectLst/>
                <a:uLnTx/>
                <a:uFillTx/>
                <a:latin typeface="Calibri"/>
                <a:ea typeface="+mn-ea"/>
                <a:cs typeface="+mn-cs"/>
              </a:rPr>
              <a:t>When everyone has a fair opportunity to reach their full health potential without disadvantages caused by their  social, economic, or environmental  circumstances.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400" b="0" u="none" strike="noStrike" kern="1200" cap="none" spc="0" normalizeH="0" baseline="0" noProof="0" dirty="0">
                <a:ln>
                  <a:noFill/>
                </a:ln>
                <a:solidFill>
                  <a:srgbClr val="F79646">
                    <a:lumMod val="75000"/>
                  </a:srgbClr>
                </a:solidFill>
                <a:effectLst/>
                <a:uLnTx/>
                <a:uFillTx/>
                <a:latin typeface="Calibri"/>
                <a:ea typeface="+mn-ea"/>
                <a:cs typeface="+mn-cs"/>
              </a:rPr>
              <a:t>(NCCDH)</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1737152"/>
            <a:ext cx="5700049" cy="385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395536" y="4389263"/>
            <a:ext cx="2592288"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srgbClr val="1F497D"/>
                </a:solidFill>
                <a:effectLst/>
                <a:uLnTx/>
                <a:uFillTx/>
                <a:latin typeface="Calibri"/>
                <a:ea typeface="+mn-ea"/>
                <a:cs typeface="+mn-cs"/>
              </a:rPr>
              <a:t>EPHPs can promote health by supporting individuals </a:t>
            </a:r>
            <a:r>
              <a:rPr kumimoji="0" lang="en-CA" sz="1800" b="1" i="0" u="sng" strike="noStrike" kern="1200" cap="none" spc="0" normalizeH="0" baseline="0" noProof="0" dirty="0">
                <a:ln>
                  <a:noFill/>
                </a:ln>
                <a:solidFill>
                  <a:srgbClr val="1F497D"/>
                </a:solidFill>
                <a:effectLst/>
                <a:uLnTx/>
                <a:uFillTx/>
                <a:latin typeface="Calibri"/>
                <a:ea typeface="+mn-ea"/>
                <a:cs typeface="+mn-cs"/>
              </a:rPr>
              <a:t>and</a:t>
            </a:r>
            <a:r>
              <a:rPr kumimoji="0" lang="en-CA" sz="1800" b="1" i="0" u="none" strike="noStrike" kern="1200" cap="none" spc="0" normalizeH="0" baseline="0" noProof="0" dirty="0">
                <a:ln>
                  <a:noFill/>
                </a:ln>
                <a:solidFill>
                  <a:srgbClr val="1F497D"/>
                </a:solidFill>
                <a:effectLst/>
                <a:uLnTx/>
                <a:uFillTx/>
                <a:latin typeface="Calibri"/>
                <a:ea typeface="+mn-ea"/>
                <a:cs typeface="+mn-cs"/>
              </a:rPr>
              <a:t> by removing barriers.</a:t>
            </a:r>
          </a:p>
        </p:txBody>
      </p:sp>
    </p:spTree>
    <p:extLst>
      <p:ext uri="{BB962C8B-B14F-4D97-AF65-F5344CB8AC3E}">
        <p14:creationId xmlns:p14="http://schemas.microsoft.com/office/powerpoint/2010/main" val="154209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solidFill>
                  <a:schemeClr val="accent1">
                    <a:lumMod val="50000"/>
                  </a:schemeClr>
                </a:solidFill>
              </a:rPr>
              <a:t>Social determinants of health (SDH)</a:t>
            </a:r>
          </a:p>
        </p:txBody>
      </p:sp>
      <p:sp>
        <p:nvSpPr>
          <p:cNvPr id="9" name="Text Placeholder 8"/>
          <p:cNvSpPr>
            <a:spLocks noGrp="1"/>
          </p:cNvSpPr>
          <p:nvPr>
            <p:ph type="body" idx="1"/>
          </p:nvPr>
        </p:nvSpPr>
        <p:spPr>
          <a:xfrm>
            <a:off x="4645025" y="1535113"/>
            <a:ext cx="4041775" cy="453727"/>
          </a:xfrm>
        </p:spPr>
        <p:txBody>
          <a:bodyPr>
            <a:normAutofit lnSpcReduction="10000"/>
          </a:bodyPr>
          <a:lstStyle/>
          <a:p>
            <a:r>
              <a:rPr lang="en-CA" dirty="0">
                <a:solidFill>
                  <a:schemeClr val="accent1"/>
                </a:solidFill>
              </a:rPr>
              <a:t>Inequities in SDH….</a:t>
            </a:r>
          </a:p>
        </p:txBody>
      </p:sp>
      <p:sp>
        <p:nvSpPr>
          <p:cNvPr id="10" name="Content Placeholder 9"/>
          <p:cNvSpPr>
            <a:spLocks noGrp="1"/>
          </p:cNvSpPr>
          <p:nvPr>
            <p:ph sz="half" idx="2"/>
          </p:nvPr>
        </p:nvSpPr>
        <p:spPr>
          <a:xfrm>
            <a:off x="4645025" y="1988840"/>
            <a:ext cx="4041775" cy="3774405"/>
          </a:xfrm>
        </p:spPr>
        <p:txBody>
          <a:bodyPr>
            <a:normAutofit fontScale="77500" lnSpcReduction="20000"/>
          </a:bodyPr>
          <a:lstStyle/>
          <a:p>
            <a:pPr marL="514350" indent="-514350">
              <a:buFont typeface="+mj-lt"/>
              <a:buAutoNum type="arabicPeriod"/>
            </a:pPr>
            <a:r>
              <a:rPr lang="en-CA" dirty="0"/>
              <a:t>May be associated with undue </a:t>
            </a:r>
            <a:r>
              <a:rPr lang="en-CA" dirty="0">
                <a:solidFill>
                  <a:schemeClr val="accent1"/>
                </a:solidFill>
              </a:rPr>
              <a:t>exposure</a:t>
            </a:r>
            <a:r>
              <a:rPr lang="en-CA" dirty="0"/>
              <a:t> to unhealthy environments.</a:t>
            </a:r>
          </a:p>
          <a:p>
            <a:pPr marL="514350" indent="-514350">
              <a:buFont typeface="+mj-lt"/>
              <a:buAutoNum type="arabicPeriod"/>
            </a:pPr>
            <a:r>
              <a:rPr lang="en-CA" dirty="0"/>
              <a:t>Affect individuals’ </a:t>
            </a:r>
            <a:r>
              <a:rPr lang="en-CA" dirty="0">
                <a:solidFill>
                  <a:schemeClr val="accent1"/>
                </a:solidFill>
              </a:rPr>
              <a:t>actions </a:t>
            </a:r>
            <a:r>
              <a:rPr lang="en-CA" dirty="0"/>
              <a:t>in ways that affect their exposure and health status.</a:t>
            </a:r>
          </a:p>
          <a:p>
            <a:pPr marL="514350" indent="-514350">
              <a:buFont typeface="+mj-lt"/>
              <a:buAutoNum type="arabicPeriod"/>
            </a:pPr>
            <a:r>
              <a:rPr lang="en-CA" dirty="0"/>
              <a:t>Can increase </a:t>
            </a:r>
            <a:r>
              <a:rPr lang="en-CA" dirty="0">
                <a:solidFill>
                  <a:schemeClr val="accent1"/>
                </a:solidFill>
              </a:rPr>
              <a:t>vulnerability</a:t>
            </a:r>
            <a:r>
              <a:rPr lang="en-CA" dirty="0"/>
              <a:t> to environmental factors that negatively impact health and wellbeing.</a:t>
            </a:r>
          </a:p>
          <a:p>
            <a:pPr marL="514350" indent="-514350">
              <a:buFont typeface="+mj-lt"/>
              <a:buAutoNum type="arabicPeriod"/>
            </a:pPr>
            <a:r>
              <a:rPr lang="en-CA" dirty="0"/>
              <a:t>May be associated with decreased access to services that could address the </a:t>
            </a:r>
            <a:r>
              <a:rPr lang="en-CA" dirty="0">
                <a:solidFill>
                  <a:schemeClr val="accent1"/>
                </a:solidFill>
              </a:rPr>
              <a:t>impacts</a:t>
            </a:r>
            <a:r>
              <a:rPr lang="en-CA" dirty="0"/>
              <a:t> of unhealthy environmental exposures.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060848"/>
            <a:ext cx="4248472" cy="2790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14119" y="4941168"/>
            <a:ext cx="3813865" cy="369332"/>
          </a:xfrm>
          <a:prstGeom prst="rect">
            <a:avLst/>
          </a:prstGeom>
        </p:spPr>
        <p:txBody>
          <a:bodyPr wrap="none">
            <a:spAutoFit/>
          </a:bodyPr>
          <a:lstStyle/>
          <a:p>
            <a:r>
              <a:rPr lang="en-US" u="sng" dirty="0">
                <a:solidFill>
                  <a:srgbClr val="10CF9B"/>
                </a:solidFill>
                <a:latin typeface="Arial" panose="020B0604020202020204" pitchFamily="34" charset="0"/>
                <a:cs typeface="Arial" panose="020B0604020202020204" pitchFamily="34" charset="0"/>
              </a:rPr>
              <a:t>http://nccdh.ca/resources/glossary/ </a:t>
            </a:r>
          </a:p>
        </p:txBody>
      </p:sp>
    </p:spTree>
    <p:extLst>
      <p:ext uri="{BB962C8B-B14F-4D97-AF65-F5344CB8AC3E}">
        <p14:creationId xmlns:p14="http://schemas.microsoft.com/office/powerpoint/2010/main" val="3651478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Equity </a:t>
            </a:r>
            <a:r>
              <a:rPr lang="en-CA"/>
              <a:t>and EPH </a:t>
            </a:r>
            <a:r>
              <a:rPr lang="en-CA" dirty="0"/>
              <a:t>practice</a:t>
            </a:r>
          </a:p>
        </p:txBody>
      </p:sp>
      <p:graphicFrame>
        <p:nvGraphicFramePr>
          <p:cNvPr id="4" name="Content Placeholder 3"/>
          <p:cNvGraphicFramePr>
            <a:graphicFrameLocks noGrp="1"/>
          </p:cNvGraphicFramePr>
          <p:nvPr>
            <p:ph idx="1"/>
            <p:extLst/>
          </p:nvPr>
        </p:nvGraphicFramePr>
        <p:xfrm>
          <a:off x="467544" y="1628800"/>
          <a:ext cx="8147248" cy="4133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0746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85950" y="4343401"/>
            <a:ext cx="4572000" cy="284693"/>
          </a:xfrm>
          <a:prstGeom prst="rect">
            <a:avLst/>
          </a:prstGeom>
          <a:noFill/>
        </p:spPr>
        <p:txBody>
          <a:bodyPr wrap="square" lIns="68580" tIns="34290" rIns="68580" bIns="34290" rtlCol="0">
            <a:spAutoFit/>
          </a:bodyPr>
          <a:lstStyle/>
          <a:p>
            <a:pPr defTabSz="685800"/>
            <a:endParaRPr lang="en-US" sz="1400" dirty="0">
              <a:solidFill>
                <a:prstClr val="black"/>
              </a:solidFill>
              <a:latin typeface="Calibri" panose="020F0502020204030204"/>
            </a:endParaRPr>
          </a:p>
        </p:txBody>
      </p:sp>
      <p:pic>
        <p:nvPicPr>
          <p:cNvPr id="7" name="Picture 6"/>
          <p:cNvPicPr>
            <a:picLocks noChangeAspect="1"/>
          </p:cNvPicPr>
          <p:nvPr/>
        </p:nvPicPr>
        <p:blipFill>
          <a:blip r:embed="rId3"/>
          <a:stretch>
            <a:fillRect/>
          </a:stretch>
        </p:blipFill>
        <p:spPr>
          <a:xfrm>
            <a:off x="1005992" y="2723204"/>
            <a:ext cx="2942603" cy="2307924"/>
          </a:xfrm>
          <a:prstGeom prst="rect">
            <a:avLst/>
          </a:prstGeom>
          <a:effectLst>
            <a:softEdge rad="317500"/>
          </a:effectLst>
        </p:spPr>
      </p:pic>
      <p:pic>
        <p:nvPicPr>
          <p:cNvPr id="6" name="Picture 5"/>
          <p:cNvPicPr>
            <a:picLocks noChangeAspect="1"/>
          </p:cNvPicPr>
          <p:nvPr/>
        </p:nvPicPr>
        <p:blipFill>
          <a:blip r:embed="rId4"/>
          <a:stretch>
            <a:fillRect/>
          </a:stretch>
        </p:blipFill>
        <p:spPr>
          <a:xfrm>
            <a:off x="5293247" y="2560617"/>
            <a:ext cx="2329405" cy="2476267"/>
          </a:xfrm>
          <a:prstGeom prst="rect">
            <a:avLst/>
          </a:prstGeom>
        </p:spPr>
      </p:pic>
      <p:sp>
        <p:nvSpPr>
          <p:cNvPr id="4" name="Title 3">
            <a:extLst>
              <a:ext uri="{FF2B5EF4-FFF2-40B4-BE49-F238E27FC236}">
                <a16:creationId xmlns:a16="http://schemas.microsoft.com/office/drawing/2014/main" id="{6B519339-6CFB-433A-BB45-E300EF6FB917}"/>
              </a:ext>
            </a:extLst>
          </p:cNvPr>
          <p:cNvSpPr>
            <a:spLocks noGrp="1"/>
          </p:cNvSpPr>
          <p:nvPr>
            <p:ph type="title"/>
          </p:nvPr>
        </p:nvSpPr>
        <p:spPr/>
        <p:txBody>
          <a:bodyPr/>
          <a:lstStyle/>
          <a:p>
            <a:r>
              <a:rPr lang="en-CA" dirty="0"/>
              <a:t>What is an “equity lens”?</a:t>
            </a:r>
          </a:p>
        </p:txBody>
      </p:sp>
      <p:sp>
        <p:nvSpPr>
          <p:cNvPr id="10" name="Text Placeholder 9">
            <a:extLst>
              <a:ext uri="{FF2B5EF4-FFF2-40B4-BE49-F238E27FC236}">
                <a16:creationId xmlns:a16="http://schemas.microsoft.com/office/drawing/2014/main" id="{6D09BA7B-62F6-471A-B85F-584D6A6BB7D6}"/>
              </a:ext>
            </a:extLst>
          </p:cNvPr>
          <p:cNvSpPr>
            <a:spLocks noGrp="1"/>
          </p:cNvSpPr>
          <p:nvPr>
            <p:ph type="body" idx="1"/>
          </p:nvPr>
        </p:nvSpPr>
        <p:spPr>
          <a:xfrm>
            <a:off x="457200" y="1535113"/>
            <a:ext cx="4040188" cy="794024"/>
          </a:xfrm>
        </p:spPr>
        <p:txBody>
          <a:bodyPr anchor="ctr">
            <a:noAutofit/>
          </a:bodyPr>
          <a:lstStyle/>
          <a:p>
            <a:pPr algn="ctr"/>
            <a:r>
              <a:rPr lang="en-US" sz="1600" dirty="0">
                <a:solidFill>
                  <a:srgbClr val="002060"/>
                </a:solidFill>
                <a:latin typeface="Arial" panose="020B0604020202020204" pitchFamily="34" charset="0"/>
                <a:cs typeface="Arial" panose="020B0604020202020204" pitchFamily="34" charset="0"/>
              </a:rPr>
              <a:t>“The window is determined by the frames we use to look through.  We need a new frame.”</a:t>
            </a:r>
          </a:p>
        </p:txBody>
      </p:sp>
      <p:sp>
        <p:nvSpPr>
          <p:cNvPr id="11" name="Content Placeholder 10">
            <a:extLst>
              <a:ext uri="{FF2B5EF4-FFF2-40B4-BE49-F238E27FC236}">
                <a16:creationId xmlns:a16="http://schemas.microsoft.com/office/drawing/2014/main" id="{99749005-AAED-4F9C-8472-334CCFB169C8}"/>
              </a:ext>
            </a:extLst>
          </p:cNvPr>
          <p:cNvSpPr>
            <a:spLocks noGrp="1"/>
          </p:cNvSpPr>
          <p:nvPr>
            <p:ph sz="half" idx="2"/>
          </p:nvPr>
        </p:nvSpPr>
        <p:spPr>
          <a:xfrm>
            <a:off x="457199" y="5181675"/>
            <a:ext cx="4040188" cy="613951"/>
          </a:xfrm>
        </p:spPr>
        <p:txBody>
          <a:bodyPr anchor="ctr">
            <a:normAutofit/>
          </a:bodyPr>
          <a:lstStyle/>
          <a:p>
            <a:pPr marL="0" indent="0" algn="r">
              <a:buNone/>
            </a:pPr>
            <a:r>
              <a:rPr lang="en-US" sz="1200" dirty="0">
                <a:solidFill>
                  <a:srgbClr val="002060"/>
                </a:solidFill>
                <a:latin typeface="Arial" panose="020B0604020202020204" pitchFamily="34" charset="0"/>
                <a:cs typeface="Arial" panose="020B0604020202020204" pitchFamily="34" charset="0"/>
              </a:rPr>
              <a:t>- Ryan </a:t>
            </a:r>
            <a:r>
              <a:rPr lang="en-US" sz="1200" dirty="0" err="1">
                <a:solidFill>
                  <a:srgbClr val="002060"/>
                </a:solidFill>
                <a:latin typeface="Arial" panose="020B0604020202020204" pitchFamily="34" charset="0"/>
                <a:cs typeface="Arial" panose="020B0604020202020204" pitchFamily="34" charset="0"/>
              </a:rPr>
              <a:t>Meili</a:t>
            </a:r>
            <a:r>
              <a:rPr lang="en-US" sz="1200" dirty="0">
                <a:solidFill>
                  <a:srgbClr val="002060"/>
                </a:solidFill>
                <a:latin typeface="Arial" panose="020B0604020202020204" pitchFamily="34" charset="0"/>
                <a:cs typeface="Arial" panose="020B0604020202020204" pitchFamily="34" charset="0"/>
              </a:rPr>
              <a:t> @ St FX - March 2, 2016</a:t>
            </a:r>
          </a:p>
        </p:txBody>
      </p:sp>
      <p:sp>
        <p:nvSpPr>
          <p:cNvPr id="12" name="Text Placeholder 11">
            <a:extLst>
              <a:ext uri="{FF2B5EF4-FFF2-40B4-BE49-F238E27FC236}">
                <a16:creationId xmlns:a16="http://schemas.microsoft.com/office/drawing/2014/main" id="{FAD18203-5973-480B-A26D-6E6166ED0329}"/>
              </a:ext>
            </a:extLst>
          </p:cNvPr>
          <p:cNvSpPr>
            <a:spLocks noGrp="1"/>
          </p:cNvSpPr>
          <p:nvPr>
            <p:ph type="body" sz="quarter" idx="3"/>
          </p:nvPr>
        </p:nvSpPr>
        <p:spPr>
          <a:xfrm>
            <a:off x="4645025" y="1535113"/>
            <a:ext cx="4041775" cy="794024"/>
          </a:xfrm>
        </p:spPr>
        <p:txBody>
          <a:bodyPr anchor="ctr">
            <a:normAutofit/>
          </a:bodyPr>
          <a:lstStyle/>
          <a:p>
            <a:pPr algn="ctr"/>
            <a:r>
              <a:rPr lang="en-US" sz="1600" dirty="0">
                <a:solidFill>
                  <a:srgbClr val="002060"/>
                </a:solidFill>
                <a:latin typeface="Arial" panose="020B0604020202020204" pitchFamily="34" charset="0"/>
                <a:cs typeface="Arial" panose="020B0604020202020204" pitchFamily="34" charset="0"/>
              </a:rPr>
              <a:t>“Life changes the lens you look through.”</a:t>
            </a:r>
          </a:p>
        </p:txBody>
      </p:sp>
      <p:sp>
        <p:nvSpPr>
          <p:cNvPr id="13" name="Content Placeholder 12">
            <a:extLst>
              <a:ext uri="{FF2B5EF4-FFF2-40B4-BE49-F238E27FC236}">
                <a16:creationId xmlns:a16="http://schemas.microsoft.com/office/drawing/2014/main" id="{EF21F78D-E0E1-4444-8820-5040214D05E9}"/>
              </a:ext>
            </a:extLst>
          </p:cNvPr>
          <p:cNvSpPr>
            <a:spLocks noGrp="1"/>
          </p:cNvSpPr>
          <p:nvPr>
            <p:ph sz="quarter" idx="4"/>
          </p:nvPr>
        </p:nvSpPr>
        <p:spPr>
          <a:xfrm>
            <a:off x="4645024" y="5181675"/>
            <a:ext cx="4041775" cy="613952"/>
          </a:xfrm>
        </p:spPr>
        <p:txBody>
          <a:bodyPr anchor="ctr">
            <a:normAutofit/>
          </a:bodyPr>
          <a:lstStyle/>
          <a:p>
            <a:pPr marL="0" indent="0" algn="r">
              <a:buNone/>
            </a:pPr>
            <a:r>
              <a:rPr lang="en-US" sz="1200" dirty="0">
                <a:solidFill>
                  <a:srgbClr val="002060"/>
                </a:solidFill>
                <a:latin typeface="Arial" panose="020B0604020202020204" pitchFamily="34" charset="0"/>
                <a:cs typeface="Arial" panose="020B0604020202020204" pitchFamily="34" charset="0"/>
              </a:rPr>
              <a:t>- Sean O’Toole, CIPHI - NS</a:t>
            </a:r>
          </a:p>
        </p:txBody>
      </p:sp>
      <p:sp>
        <p:nvSpPr>
          <p:cNvPr id="14" name="TextBox 13">
            <a:extLst>
              <a:ext uri="{FF2B5EF4-FFF2-40B4-BE49-F238E27FC236}">
                <a16:creationId xmlns:a16="http://schemas.microsoft.com/office/drawing/2014/main" id="{F809B497-7BBA-4340-B7A1-B80185768034}"/>
              </a:ext>
            </a:extLst>
          </p:cNvPr>
          <p:cNvSpPr txBox="1"/>
          <p:nvPr/>
        </p:nvSpPr>
        <p:spPr>
          <a:xfrm>
            <a:off x="2202225" y="4900323"/>
            <a:ext cx="1612464" cy="261610"/>
          </a:xfrm>
          <a:prstGeom prst="rect">
            <a:avLst/>
          </a:prstGeom>
          <a:noFill/>
        </p:spPr>
        <p:txBody>
          <a:bodyPr wrap="square" rtlCol="0">
            <a:spAutoFit/>
          </a:bodyPr>
          <a:lstStyle/>
          <a:p>
            <a:pPr algn="r"/>
            <a:r>
              <a:rPr lang="en-CA" sz="1100" dirty="0">
                <a:solidFill>
                  <a:schemeClr val="bg1">
                    <a:lumMod val="50000"/>
                  </a:schemeClr>
                </a:solidFill>
              </a:rPr>
              <a:t>Shutterstock.com</a:t>
            </a:r>
          </a:p>
        </p:txBody>
      </p:sp>
      <p:sp>
        <p:nvSpPr>
          <p:cNvPr id="15" name="TextBox 14">
            <a:extLst>
              <a:ext uri="{FF2B5EF4-FFF2-40B4-BE49-F238E27FC236}">
                <a16:creationId xmlns:a16="http://schemas.microsoft.com/office/drawing/2014/main" id="{6A3F5694-2977-4179-B1E0-119E2679997F}"/>
              </a:ext>
            </a:extLst>
          </p:cNvPr>
          <p:cNvSpPr txBox="1"/>
          <p:nvPr/>
        </p:nvSpPr>
        <p:spPr>
          <a:xfrm>
            <a:off x="6010188" y="4911388"/>
            <a:ext cx="1612464" cy="261610"/>
          </a:xfrm>
          <a:prstGeom prst="rect">
            <a:avLst/>
          </a:prstGeom>
          <a:noFill/>
        </p:spPr>
        <p:txBody>
          <a:bodyPr wrap="square" rtlCol="0">
            <a:spAutoFit/>
          </a:bodyPr>
          <a:lstStyle/>
          <a:p>
            <a:pPr algn="r"/>
            <a:r>
              <a:rPr lang="en-CA" sz="1100" dirty="0">
                <a:solidFill>
                  <a:schemeClr val="bg1">
                    <a:lumMod val="50000"/>
                  </a:schemeClr>
                </a:solidFill>
              </a:rPr>
              <a:t>Openclipart.org</a:t>
            </a:r>
          </a:p>
        </p:txBody>
      </p:sp>
      <p:sp>
        <p:nvSpPr>
          <p:cNvPr id="16" name="TextBox 15">
            <a:extLst>
              <a:ext uri="{FF2B5EF4-FFF2-40B4-BE49-F238E27FC236}">
                <a16:creationId xmlns:a16="http://schemas.microsoft.com/office/drawing/2014/main" id="{D71A78B8-1C94-45A9-A5D8-13A7B569D9C0}"/>
              </a:ext>
            </a:extLst>
          </p:cNvPr>
          <p:cNvSpPr txBox="1"/>
          <p:nvPr/>
        </p:nvSpPr>
        <p:spPr>
          <a:xfrm>
            <a:off x="7484302" y="5672281"/>
            <a:ext cx="1202498" cy="276999"/>
          </a:xfrm>
          <a:prstGeom prst="rect">
            <a:avLst/>
          </a:prstGeom>
          <a:noFill/>
        </p:spPr>
        <p:txBody>
          <a:bodyPr wrap="square" rtlCol="0">
            <a:spAutoFit/>
          </a:bodyPr>
          <a:lstStyle/>
          <a:p>
            <a:r>
              <a:rPr lang="en-CA" sz="1200" dirty="0"/>
              <a:t>Source: NCCDH</a:t>
            </a:r>
          </a:p>
        </p:txBody>
      </p:sp>
    </p:spTree>
    <p:extLst>
      <p:ext uri="{BB962C8B-B14F-4D97-AF65-F5344CB8AC3E}">
        <p14:creationId xmlns:p14="http://schemas.microsoft.com/office/powerpoint/2010/main" val="3056554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Systems approaches </a:t>
            </a:r>
            <a:br>
              <a:rPr lang="en-CA" dirty="0"/>
            </a:br>
            <a:r>
              <a:rPr lang="en-CA" dirty="0"/>
              <a:t>in public health</a:t>
            </a:r>
          </a:p>
        </p:txBody>
      </p:sp>
    </p:spTree>
    <p:extLst>
      <p:ext uri="{BB962C8B-B14F-4D97-AF65-F5344CB8AC3E}">
        <p14:creationId xmlns:p14="http://schemas.microsoft.com/office/powerpoint/2010/main" val="3424797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p:txBody>
          <a:bodyPr/>
          <a:lstStyle/>
          <a:p>
            <a:r>
              <a:rPr lang="en-US"/>
              <a:t>Systems thinking</a:t>
            </a:r>
            <a:endParaRPr lang="en-US" dirty="0"/>
          </a:p>
        </p:txBody>
      </p:sp>
      <p:sp>
        <p:nvSpPr>
          <p:cNvPr id="14339" name="Rectangle 3"/>
          <p:cNvSpPr>
            <a:spLocks noGrp="1"/>
          </p:cNvSpPr>
          <p:nvPr>
            <p:ph idx="1"/>
          </p:nvPr>
        </p:nvSpPr>
        <p:spPr/>
        <p:txBody>
          <a:bodyPr/>
          <a:lstStyle/>
          <a:p>
            <a:pPr marL="0" indent="0" algn="ctr">
              <a:buNone/>
            </a:pPr>
            <a:r>
              <a:rPr lang="en-US" dirty="0"/>
              <a:t>“[a] perspective that considers connections among different components, plans for the implications of their interaction, and requires transdisciplinary thinking as well as active engagement of those who have a stake in the outcome to govern the course of change” </a:t>
            </a:r>
          </a:p>
          <a:p>
            <a:pPr marL="0" indent="0" algn="r">
              <a:buNone/>
            </a:pPr>
            <a:endParaRPr lang="en-US" sz="1800" dirty="0"/>
          </a:p>
          <a:p>
            <a:pPr marL="0" indent="0" algn="r">
              <a:buNone/>
            </a:pPr>
            <a:endParaRPr lang="en-US" sz="1800" dirty="0"/>
          </a:p>
          <a:p>
            <a:pPr marL="0" indent="0" algn="r">
              <a:buNone/>
            </a:pPr>
            <a:r>
              <a:rPr lang="en-US" sz="1800" dirty="0"/>
              <a:t>(</a:t>
            </a:r>
            <a:r>
              <a:rPr lang="en-US" sz="1800" dirty="0" err="1"/>
              <a:t>Leischow</a:t>
            </a:r>
            <a:r>
              <a:rPr lang="en-US" sz="1800" dirty="0"/>
              <a:t> &amp; Milstein 2006)</a:t>
            </a:r>
          </a:p>
          <a:p>
            <a:endParaRPr lang="en-US" dirty="0"/>
          </a:p>
        </p:txBody>
      </p:sp>
    </p:spTree>
    <p:extLst>
      <p:ext uri="{BB962C8B-B14F-4D97-AF65-F5344CB8AC3E}">
        <p14:creationId xmlns:p14="http://schemas.microsoft.com/office/powerpoint/2010/main" val="11562743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quity Le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Equity Lens">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Custom Document" ma:contentTypeID="0x010100DA361FFC15F23349803C3C69CD01CD2300E157DFA19A3FFD4F80D0469ADC363A00" ma:contentTypeVersion="9" ma:contentTypeDescription="Create a new document." ma:contentTypeScope="" ma:versionID="99bebdff1f42fd1e658056fb63fa30bc">
  <xsd:schema xmlns:xsd="http://www.w3.org/2001/XMLSchema" xmlns:xs="http://www.w3.org/2001/XMLSchema" xmlns:p="http://schemas.microsoft.com/office/2006/metadata/properties" xmlns:ns2="2a1cf95e-a2cb-4d0f-9c16-7db7b13007cf" xmlns:ns3="4de64c37-ebdf-406a-9f1b-af099cf715f4" targetNamespace="http://schemas.microsoft.com/office/2006/metadata/properties" ma:root="true" ma:fieldsID="e36369f956aa94e82d4b5d374d1a892a" ns2:_="" ns3:_="">
    <xsd:import namespace="2a1cf95e-a2cb-4d0f-9c16-7db7b13007cf"/>
    <xsd:import namespace="4de64c37-ebdf-406a-9f1b-af099cf715f4"/>
    <xsd:element name="properties">
      <xsd:complexType>
        <xsd:sequence>
          <xsd:element name="documentManagement">
            <xsd:complexType>
              <xsd:all>
                <xsd:element ref="ns2:d54dd449c2c54af89444c3906a20b699" minOccurs="0"/>
                <xsd:element ref="ns2:TaxCatchAll" minOccurs="0"/>
                <xsd:element ref="ns2:TaxCatchAllLabel" minOccurs="0"/>
                <xsd:element ref="ns2:k05366dfea714127ab8826af69afb524" minOccurs="0"/>
                <xsd:element ref="ns3:DocumentDescription" minOccurs="0"/>
                <xsd:element ref="ns3:DocumentLanguage" minOccurs="0"/>
                <xsd:element ref="ns3:Audience1" minOccurs="0"/>
                <xsd:element ref="ns2:_dlc_DocId" minOccurs="0"/>
                <xsd:element ref="ns2:_dlc_DocIdUrl" minOccurs="0"/>
                <xsd:element ref="ns2:_dlc_DocIdPersistId" minOccurs="0"/>
                <xsd:element ref="ns2:HideDocum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1cf95e-a2cb-4d0f-9c16-7db7b13007cf" elementFormDefault="qualified">
    <xsd:import namespace="http://schemas.microsoft.com/office/2006/documentManagement/types"/>
    <xsd:import namespace="http://schemas.microsoft.com/office/infopath/2007/PartnerControls"/>
    <xsd:element name="d54dd449c2c54af89444c3906a20b699" ma:index="8" nillable="true" ma:taxonomy="true" ma:internalName="d54dd449c2c54af89444c3906a20b699" ma:taxonomyFieldName="ResourceCategory" ma:displayName="Resource Category" ma:default="" ma:fieldId="{d54dd449-c2c5-4af8-9444-c3906a20b699}" ma:taxonomyMulti="true" ma:sspId="e5481489-1c4e-4a78-9d25-61807e18e714" ma:termSetId="d951ee64-c3ba-4c08-a09c-902853831bd1" ma:anchorId="00000000-0000-0000-0000-000000000000" ma:open="true" ma:isKeyword="false">
      <xsd:complexType>
        <xsd:sequence>
          <xsd:element ref="pc:Terms" minOccurs="0" maxOccurs="1"/>
        </xsd:sequence>
      </xsd:complexType>
    </xsd:element>
    <xsd:element name="TaxCatchAll" ma:index="9" nillable="true" ma:displayName="Taxonomy Catch All Column" ma:description="" ma:hidden="true" ma:list="{cd7a44c3-8849-4997-b7c8-ecb7ba79295d}" ma:internalName="TaxCatchAll" ma:showField="CatchAllData" ma:web="2a1cf95e-a2cb-4d0f-9c16-7db7b13007cf">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cd7a44c3-8849-4997-b7c8-ecb7ba79295d}" ma:internalName="TaxCatchAllLabel" ma:readOnly="true" ma:showField="CatchAllDataLabel" ma:web="2a1cf95e-a2cb-4d0f-9c16-7db7b13007cf">
      <xsd:complexType>
        <xsd:complexContent>
          <xsd:extension base="dms:MultiChoiceLookup">
            <xsd:sequence>
              <xsd:element name="Value" type="dms:Lookup" maxOccurs="unbounded" minOccurs="0" nillable="true"/>
            </xsd:sequence>
          </xsd:extension>
        </xsd:complexContent>
      </xsd:complexType>
    </xsd:element>
    <xsd:element name="k05366dfea714127ab8826af69afb524" ma:index="12" nillable="true" ma:taxonomy="true" ma:internalName="k05366dfea714127ab8826af69afb524" ma:taxonomyFieldName="ResourceType" ma:displayName="ResourceType" ma:fieldId="{405366df-ea71-4127-ab88-26af69afb524}" ma:taxonomyMulti="true" ma:sspId="e5481489-1c4e-4a78-9d25-61807e18e714" ma:termSetId="f367d6b2-406a-443d-b850-249d3ebc6bd2" ma:anchorId="00000000-0000-0000-0000-000000000000" ma:open="false" ma:isKeyword="false">
      <xsd:complexType>
        <xsd:sequence>
          <xsd:element ref="pc:Terms" minOccurs="0" maxOccurs="1"/>
        </xsd:sequence>
      </xsd:complexType>
    </xsd:element>
    <xsd:element name="_dlc_DocId" ma:index="17" nillable="true" ma:displayName="Document ID Value" ma:description="The value of the document ID assigned to this item." ma:internalName="_dlc_DocId" ma:readOnly="true">
      <xsd:simpleType>
        <xsd:restriction base="dms:Text"/>
      </xsd:simpleType>
    </xsd:element>
    <xsd:element name="_dlc_DocIdUrl" ma:index="1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9" nillable="true" ma:displayName="Persist ID" ma:description="Keep ID on add." ma:hidden="true" ma:internalName="_dlc_DocIdPersistId" ma:readOnly="true">
      <xsd:simpleType>
        <xsd:restriction base="dms:Boolean"/>
      </xsd:simpleType>
    </xsd:element>
    <xsd:element name="HideDocument" ma:index="20" nillable="true" ma:displayName="HideDocument" ma:default="0" ma:internalName="HideDocument">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de64c37-ebdf-406a-9f1b-af099cf715f4" elementFormDefault="qualified">
    <xsd:import namespace="http://schemas.microsoft.com/office/2006/documentManagement/types"/>
    <xsd:import namespace="http://schemas.microsoft.com/office/infopath/2007/PartnerControls"/>
    <xsd:element name="DocumentDescription" ma:index="14" nillable="true" ma:displayName="Resource Description" ma:internalName="DocumentDescription">
      <xsd:simpleType>
        <xsd:restriction base="dms:Note">
          <xsd:maxLength value="255"/>
        </xsd:restriction>
      </xsd:simpleType>
    </xsd:element>
    <xsd:element name="DocumentLanguage" ma:index="15" nillable="true" ma:displayName="Resource Language" ma:format="Dropdown" ma:internalName="DocumentLanguage">
      <xsd:simpleType>
        <xsd:restriction base="dms:Choice">
          <xsd:enumeration value="Arabic"/>
          <xsd:enumeration value="Chinese (Simplified)"/>
          <xsd:enumeration value="Chinese (Traditional)"/>
          <xsd:enumeration value="French"/>
          <xsd:enumeration value="Spanish"/>
          <xsd:enumeration value="Russian"/>
          <xsd:enumeration value="Vietnamese"/>
        </xsd:restriction>
      </xsd:simpleType>
    </xsd:element>
    <xsd:element name="Audience1" ma:index="16" nillable="true" ma:displayName="Audience" ma:internalName="Audience1">
      <xsd:complexType>
        <xsd:complexContent>
          <xsd:extension base="dms:MultiChoice">
            <xsd:sequence>
              <xsd:element name="Value" maxOccurs="unbounded" minOccurs="0" nillable="true">
                <xsd:simpleType>
                  <xsd:restriction base="dms:Choice">
                    <xsd:enumeration value="Health Professionals"/>
                    <xsd:enumeration value="Patients and Families"/>
                    <xsd:enumeration value="Physicians"/>
                    <xsd:enumeration value="Researchers"/>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Audience1 xmlns="4de64c37-ebdf-406a-9f1b-af099cf715f4">
      <Value>Health Professionals</Value>
    </Audience1>
    <k05366dfea714127ab8826af69afb524 xmlns="2a1cf95e-a2cb-4d0f-9c16-7db7b13007cf">
      <Terms xmlns="http://schemas.microsoft.com/office/infopath/2007/PartnerControls"/>
    </k05366dfea714127ab8826af69afb524>
    <TaxCatchAll xmlns="2a1cf95e-a2cb-4d0f-9c16-7db7b13007cf">
      <Value>194</Value>
    </TaxCatchAll>
    <DocumentLanguage xmlns="4de64c37-ebdf-406a-9f1b-af099cf715f4" xsi:nil="true"/>
    <HideDocument xmlns="2a1cf95e-a2cb-4d0f-9c16-7db7b13007cf">false</HideDocument>
    <DocumentDescription xmlns="4de64c37-ebdf-406a-9f1b-af099cf715f4" xsi:nil="true"/>
    <d54dd449c2c54af89444c3906a20b699 xmlns="2a1cf95e-a2cb-4d0f-9c16-7db7b13007cf">
      <Terms xmlns="http://schemas.microsoft.com/office/infopath/2007/PartnerControls">
        <TermInfo xmlns="http://schemas.microsoft.com/office/infopath/2007/PartnerControls">
          <TermName xmlns="http://schemas.microsoft.com/office/infopath/2007/PartnerControls">Population ＆ Public Health Report</TermName>
          <TermId xmlns="http://schemas.microsoft.com/office/infopath/2007/PartnerControls">ba088e30-df66-4f9e-951c-1f0a77de49f0</TermId>
        </TermInfo>
      </Terms>
    </d54dd449c2c54af89444c3906a20b699>
    <_dlc_DocId xmlns="2a1cf95e-a2cb-4d0f-9c16-7db7b13007cf">BCCDC-1957235667-329</_dlc_DocId>
    <_dlc_DocIdUrl xmlns="2a1cf95e-a2cb-4d0f-9c16-7db7b13007cf">
      <Url>http://www.bccdc.ca/pop-public-health/_layouts/15/DocIdRedir.aspx?ID=BCCDC-1957235667-329</Url>
      <Description>BCCDC-1957235667-329</Description>
    </_dlc_DocIdUrl>
  </documentManagement>
</p:properties>
</file>

<file path=customXml/itemProps1.xml><?xml version="1.0" encoding="utf-8"?>
<ds:datastoreItem xmlns:ds="http://schemas.openxmlformats.org/officeDocument/2006/customXml" ds:itemID="{39DF711A-2701-41EA-86E1-996B7CE893B0}"/>
</file>

<file path=customXml/itemProps2.xml><?xml version="1.0" encoding="utf-8"?>
<ds:datastoreItem xmlns:ds="http://schemas.openxmlformats.org/officeDocument/2006/customXml" ds:itemID="{F33BF5A5-F3DE-418E-9032-CF84ED8A19DB}"/>
</file>

<file path=customXml/itemProps3.xml><?xml version="1.0" encoding="utf-8"?>
<ds:datastoreItem xmlns:ds="http://schemas.openxmlformats.org/officeDocument/2006/customXml" ds:itemID="{9AA0F3E1-8222-4A41-95B5-D0C4F82A84F7}"/>
</file>

<file path=customXml/itemProps4.xml><?xml version="1.0" encoding="utf-8"?>
<ds:datastoreItem xmlns:ds="http://schemas.openxmlformats.org/officeDocument/2006/customXml" ds:itemID="{0C722740-BA0B-4899-991E-BC59421F7996}"/>
</file>

<file path=docProps/app.xml><?xml version="1.0" encoding="utf-8"?>
<Properties xmlns="http://schemas.openxmlformats.org/officeDocument/2006/extended-properties" xmlns:vt="http://schemas.openxmlformats.org/officeDocument/2006/docPropsVTypes">
  <Template>Office Theme</Template>
  <TotalTime>186</TotalTime>
  <Words>4501</Words>
  <Application>Microsoft Office PowerPoint</Application>
  <PresentationFormat>On-screen Show (4:3)</PresentationFormat>
  <Paragraphs>488</Paragraphs>
  <Slides>37</Slides>
  <Notes>35</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37</vt:i4>
      </vt:variant>
    </vt:vector>
  </HeadingPairs>
  <TitlesOfParts>
    <vt:vector size="48" baseType="lpstr">
      <vt:lpstr>MS PGothic</vt:lpstr>
      <vt:lpstr>Arial</vt:lpstr>
      <vt:lpstr>Calibri</vt:lpstr>
      <vt:lpstr>Calibri Light</vt:lpstr>
      <vt:lpstr>Symbol</vt:lpstr>
      <vt:lpstr>Times</vt:lpstr>
      <vt:lpstr>Times New Roman</vt:lpstr>
      <vt:lpstr>Wingdings</vt:lpstr>
      <vt:lpstr>Office Theme</vt:lpstr>
      <vt:lpstr>Equity Lens</vt:lpstr>
      <vt:lpstr>6_Equity Lens</vt:lpstr>
      <vt:lpstr>Building organizational capacity for health equity action</vt:lpstr>
      <vt:lpstr>Objectives</vt:lpstr>
      <vt:lpstr>Agenda</vt:lpstr>
      <vt:lpstr>Health equity</vt:lpstr>
      <vt:lpstr>Social determinants of health (SDH)</vt:lpstr>
      <vt:lpstr>Equity and EPH practice</vt:lpstr>
      <vt:lpstr>What is an “equity lens”?</vt:lpstr>
      <vt:lpstr>Systems approaches  in public health</vt:lpstr>
      <vt:lpstr>Systems thinking</vt:lpstr>
      <vt:lpstr>Determinants of health</vt:lpstr>
      <vt:lpstr>Health impact pyramid</vt:lpstr>
      <vt:lpstr>Healthy public policy</vt:lpstr>
      <vt:lpstr>Public health practice is changing</vt:lpstr>
      <vt:lpstr>EPH role is changing</vt:lpstr>
      <vt:lpstr>Ways to integrate an equity lens into eph practice</vt:lpstr>
      <vt:lpstr>Re-imagining “environment”</vt:lpstr>
      <vt:lpstr>Moving toward equity-oriented EH practice</vt:lpstr>
      <vt:lpstr>Responding to inequities</vt:lpstr>
      <vt:lpstr>Capacity to advance health equity in EHP</vt:lpstr>
      <vt:lpstr>Facilitators and barriers</vt:lpstr>
      <vt:lpstr>PowerPoint Presentation</vt:lpstr>
      <vt:lpstr>Equity 101-4: What Health Protection can do to support health equity</vt:lpstr>
      <vt:lpstr>Policy levers</vt:lpstr>
      <vt:lpstr>PowerPoint Presentation</vt:lpstr>
      <vt:lpstr>PowerPoint Presentation</vt:lpstr>
      <vt:lpstr>PowerPoint Presentation</vt:lpstr>
      <vt:lpstr>“Build it in” …not “add it on”</vt:lpstr>
      <vt:lpstr>Moving toward an equity lens</vt:lpstr>
      <vt:lpstr>Scenario review</vt:lpstr>
      <vt:lpstr>Health equity scenarios</vt:lpstr>
      <vt:lpstr>World café instructions</vt:lpstr>
      <vt:lpstr>World Café table hosts</vt:lpstr>
      <vt:lpstr>World Café principles</vt:lpstr>
      <vt:lpstr>World Café discussion questions</vt:lpstr>
      <vt:lpstr>Summary and next steps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Organizational Capacity session for EHO action</dc:title>
  <dc:creator>Karen Rideout</dc:creator>
  <cp:lastModifiedBy>Karen Rideout</cp:lastModifiedBy>
  <cp:revision>26</cp:revision>
  <dcterms:created xsi:type="dcterms:W3CDTF">2018-04-25T03:55:42Z</dcterms:created>
  <dcterms:modified xsi:type="dcterms:W3CDTF">2018-11-17T02:40:06Z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0x010100DA361FFC15F23349803C3C69CD01CD2300E157DFA19A3FFD4F80D0469ADC363A00</vt:lpwstr>
  </property>
  <property fmtid="{D5CDD505-2E9C-101B-9397-08002B2CF9AE}" pid="3" name="_dlc_DocIdItemGuid">
    <vt:lpwstr>053f88f0-e6c4-48f3-9d00-685fc9a8f2ba</vt:lpwstr>
  </property>
  <property fmtid="{D5CDD505-2E9C-101B-9397-08002B2CF9AE}" pid="4" name="ResourceCategory">
    <vt:lpwstr>194;#Population ＆ Public Health Report|ba088e30-df66-4f9e-951c-1f0a77de49f0</vt:lpwstr>
  </property>
  <property fmtid="{D5CDD505-2E9C-101B-9397-08002B2CF9AE}" pid="5" name="ResourceType">
    <vt:lpwstr/>
  </property>
</Properties>
</file>