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5"/>
  </p:sldMasterIdLst>
  <p:notesMasterIdLst>
    <p:notesMasterId r:id="rId27"/>
  </p:notesMasterIdLst>
  <p:handoutMasterIdLst>
    <p:handoutMasterId r:id="rId28"/>
  </p:handoutMasterIdLst>
  <p:sldIdLst>
    <p:sldId id="268" r:id="rId6"/>
    <p:sldId id="293" r:id="rId7"/>
    <p:sldId id="295" r:id="rId8"/>
    <p:sldId id="296" r:id="rId9"/>
    <p:sldId id="292" r:id="rId10"/>
    <p:sldId id="297" r:id="rId11"/>
    <p:sldId id="285" r:id="rId12"/>
    <p:sldId id="269" r:id="rId13"/>
    <p:sldId id="287" r:id="rId14"/>
    <p:sldId id="274" r:id="rId15"/>
    <p:sldId id="271" r:id="rId16"/>
    <p:sldId id="284" r:id="rId17"/>
    <p:sldId id="278" r:id="rId18"/>
    <p:sldId id="275" r:id="rId19"/>
    <p:sldId id="273" r:id="rId20"/>
    <p:sldId id="276" r:id="rId21"/>
    <p:sldId id="289" r:id="rId22"/>
    <p:sldId id="279" r:id="rId23"/>
    <p:sldId id="291" r:id="rId24"/>
    <p:sldId id="300" r:id="rId25"/>
    <p:sldId id="299"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Gill Sans MT"/>
        <a:ea typeface="+mn-ea"/>
        <a:cs typeface="+mn-cs"/>
      </a:defRPr>
    </a:lvl1pPr>
    <a:lvl2pPr marL="457200" algn="l" rtl="0" fontAlgn="base">
      <a:spcBef>
        <a:spcPct val="0"/>
      </a:spcBef>
      <a:spcAft>
        <a:spcPct val="0"/>
      </a:spcAft>
      <a:defRPr kern="1200">
        <a:solidFill>
          <a:schemeClr val="tx1"/>
        </a:solidFill>
        <a:latin typeface="Gill Sans MT"/>
        <a:ea typeface="+mn-ea"/>
        <a:cs typeface="+mn-cs"/>
      </a:defRPr>
    </a:lvl2pPr>
    <a:lvl3pPr marL="914400" algn="l" rtl="0" fontAlgn="base">
      <a:spcBef>
        <a:spcPct val="0"/>
      </a:spcBef>
      <a:spcAft>
        <a:spcPct val="0"/>
      </a:spcAft>
      <a:defRPr kern="1200">
        <a:solidFill>
          <a:schemeClr val="tx1"/>
        </a:solidFill>
        <a:latin typeface="Gill Sans MT"/>
        <a:ea typeface="+mn-ea"/>
        <a:cs typeface="+mn-cs"/>
      </a:defRPr>
    </a:lvl3pPr>
    <a:lvl4pPr marL="1371600" algn="l" rtl="0" fontAlgn="base">
      <a:spcBef>
        <a:spcPct val="0"/>
      </a:spcBef>
      <a:spcAft>
        <a:spcPct val="0"/>
      </a:spcAft>
      <a:defRPr kern="1200">
        <a:solidFill>
          <a:schemeClr val="tx1"/>
        </a:solidFill>
        <a:latin typeface="Gill Sans MT"/>
        <a:ea typeface="+mn-ea"/>
        <a:cs typeface="+mn-cs"/>
      </a:defRPr>
    </a:lvl4pPr>
    <a:lvl5pPr marL="1828800" algn="l" rtl="0" fontAlgn="base">
      <a:spcBef>
        <a:spcPct val="0"/>
      </a:spcBef>
      <a:spcAft>
        <a:spcPct val="0"/>
      </a:spcAft>
      <a:defRPr kern="1200">
        <a:solidFill>
          <a:schemeClr val="tx1"/>
        </a:solidFill>
        <a:latin typeface="Gill Sans MT"/>
        <a:ea typeface="+mn-ea"/>
        <a:cs typeface="+mn-cs"/>
      </a:defRPr>
    </a:lvl5pPr>
    <a:lvl6pPr marL="2286000" algn="l" defTabSz="914400" rtl="0" eaLnBrk="1" latinLnBrk="0" hangingPunct="1">
      <a:defRPr kern="1200">
        <a:solidFill>
          <a:schemeClr val="tx1"/>
        </a:solidFill>
        <a:latin typeface="Gill Sans MT"/>
        <a:ea typeface="+mn-ea"/>
        <a:cs typeface="+mn-cs"/>
      </a:defRPr>
    </a:lvl6pPr>
    <a:lvl7pPr marL="2743200" algn="l" defTabSz="914400" rtl="0" eaLnBrk="1" latinLnBrk="0" hangingPunct="1">
      <a:defRPr kern="1200">
        <a:solidFill>
          <a:schemeClr val="tx1"/>
        </a:solidFill>
        <a:latin typeface="Gill Sans MT"/>
        <a:ea typeface="+mn-ea"/>
        <a:cs typeface="+mn-cs"/>
      </a:defRPr>
    </a:lvl7pPr>
    <a:lvl8pPr marL="3200400" algn="l" defTabSz="914400" rtl="0" eaLnBrk="1" latinLnBrk="0" hangingPunct="1">
      <a:defRPr kern="1200">
        <a:solidFill>
          <a:schemeClr val="tx1"/>
        </a:solidFill>
        <a:latin typeface="Gill Sans MT"/>
        <a:ea typeface="+mn-ea"/>
        <a:cs typeface="+mn-cs"/>
      </a:defRPr>
    </a:lvl8pPr>
    <a:lvl9pPr marL="3657600" algn="l" defTabSz="914400" rtl="0" eaLnBrk="1" latinLnBrk="0" hangingPunct="1">
      <a:defRPr kern="1200">
        <a:solidFill>
          <a:schemeClr val="tx1"/>
        </a:solidFill>
        <a:latin typeface="Gill Sans M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4587"/>
    <a:srgbClr val="99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49" tIns="48325" rIns="96649" bIns="48325" numCol="1" anchor="t" anchorCtr="0" compatLnSpc="1">
            <a:prstTxWarp prst="textNoShape">
              <a:avLst/>
            </a:prstTxWarp>
          </a:bodyPr>
          <a:lstStyle>
            <a:lvl1pPr defTabSz="966788">
              <a:defRPr sz="1300">
                <a:latin typeface="Gill Sans MT" pitchFamily="34" charset="0"/>
              </a:defRPr>
            </a:lvl1pPr>
          </a:lstStyle>
          <a:p>
            <a:pPr>
              <a:defRPr/>
            </a:pPr>
            <a:endParaRPr lang="en-US"/>
          </a:p>
        </p:txBody>
      </p:sp>
      <p:sp>
        <p:nvSpPr>
          <p:cNvPr id="266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49" tIns="48325" rIns="96649" bIns="48325" numCol="1" anchor="t" anchorCtr="0" compatLnSpc="1">
            <a:prstTxWarp prst="textNoShape">
              <a:avLst/>
            </a:prstTxWarp>
          </a:bodyPr>
          <a:lstStyle>
            <a:lvl1pPr algn="r" defTabSz="966788">
              <a:defRPr sz="1300">
                <a:latin typeface="Gill Sans MT" pitchFamily="34" charset="0"/>
              </a:defRPr>
            </a:lvl1pPr>
          </a:lstStyle>
          <a:p>
            <a:pPr>
              <a:defRPr/>
            </a:pPr>
            <a:endParaRPr lang="en-US"/>
          </a:p>
        </p:txBody>
      </p:sp>
      <p:sp>
        <p:nvSpPr>
          <p:cNvPr id="266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49" tIns="48325" rIns="96649" bIns="48325" numCol="1" anchor="b" anchorCtr="0" compatLnSpc="1">
            <a:prstTxWarp prst="textNoShape">
              <a:avLst/>
            </a:prstTxWarp>
          </a:bodyPr>
          <a:lstStyle>
            <a:lvl1pPr defTabSz="966788">
              <a:defRPr sz="1300">
                <a:latin typeface="Gill Sans MT" pitchFamily="34" charset="0"/>
              </a:defRPr>
            </a:lvl1pPr>
          </a:lstStyle>
          <a:p>
            <a:pPr>
              <a:defRPr/>
            </a:pPr>
            <a:endParaRPr lang="en-US"/>
          </a:p>
        </p:txBody>
      </p:sp>
      <p:sp>
        <p:nvSpPr>
          <p:cNvPr id="266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49" tIns="48325" rIns="96649" bIns="48325" numCol="1" anchor="b" anchorCtr="0" compatLnSpc="1">
            <a:prstTxWarp prst="textNoShape">
              <a:avLst/>
            </a:prstTxWarp>
          </a:bodyPr>
          <a:lstStyle>
            <a:lvl1pPr algn="r" defTabSz="966788">
              <a:defRPr sz="1300">
                <a:latin typeface="Gill Sans MT" pitchFamily="34" charset="0"/>
              </a:defRPr>
            </a:lvl1pPr>
          </a:lstStyle>
          <a:p>
            <a:pPr>
              <a:defRPr/>
            </a:pPr>
            <a:fld id="{16B7B051-659B-474A-8B71-2E9A8D82F81E}" type="slidenum">
              <a:rPr lang="en-US"/>
              <a:pPr>
                <a:defRPr/>
              </a:pPr>
              <a:t>‹#›</a:t>
            </a:fld>
            <a:endParaRPr lang="en-US"/>
          </a:p>
        </p:txBody>
      </p:sp>
    </p:spTree>
    <p:extLst>
      <p:ext uri="{BB962C8B-B14F-4D97-AF65-F5344CB8AC3E}">
        <p14:creationId xmlns:p14="http://schemas.microsoft.com/office/powerpoint/2010/main" val="4018244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49" tIns="48325" rIns="96649" bIns="48325" numCol="1" anchor="t" anchorCtr="0" compatLnSpc="1">
            <a:prstTxWarp prst="textNoShape">
              <a:avLst/>
            </a:prstTxWarp>
          </a:bodyPr>
          <a:lstStyle>
            <a:lvl1pPr defTabSz="966788">
              <a:defRPr sz="1300">
                <a:latin typeface="Gill Sans MT" pitchFamily="34" charset="0"/>
              </a:defRPr>
            </a:lvl1pPr>
          </a:lstStyle>
          <a:p>
            <a:pPr>
              <a:defRPr/>
            </a:pPr>
            <a:endParaRPr lang="en-US"/>
          </a:p>
        </p:txBody>
      </p:sp>
      <p:sp>
        <p:nvSpPr>
          <p:cNvPr id="2457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49" tIns="48325" rIns="96649" bIns="48325" numCol="1" anchor="t" anchorCtr="0" compatLnSpc="1">
            <a:prstTxWarp prst="textNoShape">
              <a:avLst/>
            </a:prstTxWarp>
          </a:bodyPr>
          <a:lstStyle>
            <a:lvl1pPr algn="r" defTabSz="966788">
              <a:defRPr sz="1300">
                <a:latin typeface="Gill Sans MT" pitchFamily="34"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49" tIns="48325" rIns="96649"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49" tIns="48325" rIns="96649" bIns="48325" numCol="1" anchor="b" anchorCtr="0" compatLnSpc="1">
            <a:prstTxWarp prst="textNoShape">
              <a:avLst/>
            </a:prstTxWarp>
          </a:bodyPr>
          <a:lstStyle>
            <a:lvl1pPr defTabSz="966788">
              <a:defRPr sz="1300">
                <a:latin typeface="Gill Sans MT" pitchFamily="34" charset="0"/>
              </a:defRPr>
            </a:lvl1pPr>
          </a:lstStyle>
          <a:p>
            <a:pPr>
              <a:defRPr/>
            </a:pPr>
            <a:endParaRPr lang="en-US"/>
          </a:p>
        </p:txBody>
      </p:sp>
      <p:sp>
        <p:nvSpPr>
          <p:cNvPr id="2458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49" tIns="48325" rIns="96649" bIns="48325" numCol="1" anchor="b" anchorCtr="0" compatLnSpc="1">
            <a:prstTxWarp prst="textNoShape">
              <a:avLst/>
            </a:prstTxWarp>
          </a:bodyPr>
          <a:lstStyle>
            <a:lvl1pPr algn="r" defTabSz="966788">
              <a:defRPr sz="1300">
                <a:latin typeface="Gill Sans MT" pitchFamily="34" charset="0"/>
              </a:defRPr>
            </a:lvl1pPr>
          </a:lstStyle>
          <a:p>
            <a:pPr>
              <a:defRPr/>
            </a:pPr>
            <a:fld id="{AE0F4C52-104E-46C5-839A-EA997B1E15A1}" type="slidenum">
              <a:rPr lang="en-US"/>
              <a:pPr>
                <a:defRPr/>
              </a:pPr>
              <a:t>‹#›</a:t>
            </a:fld>
            <a:endParaRPr lang="en-US"/>
          </a:p>
        </p:txBody>
      </p:sp>
    </p:spTree>
    <p:extLst>
      <p:ext uri="{BB962C8B-B14F-4D97-AF65-F5344CB8AC3E}">
        <p14:creationId xmlns:p14="http://schemas.microsoft.com/office/powerpoint/2010/main" val="3117032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Gill Sans M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C1A506C-B658-4C3A-BDD2-783638E9121B}" type="slidenum">
              <a:rPr lang="en-US" smtClean="0">
                <a:latin typeface="Gill Sans MT"/>
              </a:rPr>
              <a:pPr/>
              <a:t>1</a:t>
            </a:fld>
            <a:endParaRPr lang="en-US" smtClean="0">
              <a:latin typeface="Gill Sans MT"/>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spcBef>
                <a:spcPct val="50000"/>
              </a:spcBef>
            </a:pPr>
            <a:endParaRPr lang="en-US" smtClean="0">
              <a:latin typeface="Gill Sans M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smtClean="0">
              <a:latin typeface="Gill Sans MT"/>
            </a:endParaRPr>
          </a:p>
        </p:txBody>
      </p:sp>
      <p:sp>
        <p:nvSpPr>
          <p:cNvPr id="39939" name="Slide Number Placeholder 3"/>
          <p:cNvSpPr>
            <a:spLocks noGrp="1"/>
          </p:cNvSpPr>
          <p:nvPr>
            <p:ph type="sldNum" sz="quarter" idx="5"/>
          </p:nvPr>
        </p:nvSpPr>
        <p:spPr>
          <a:noFill/>
        </p:spPr>
        <p:txBody>
          <a:bodyPr/>
          <a:lstStyle/>
          <a:p>
            <a:fld id="{4C177AC9-5A07-4741-B25F-F37713E84674}" type="slidenum">
              <a:rPr lang="en-US" smtClean="0">
                <a:latin typeface="Gill Sans MT"/>
              </a:rPr>
              <a:pPr/>
              <a:t>10</a:t>
            </a:fld>
            <a:endParaRPr lang="en-US" smtClean="0">
              <a:latin typeface="Gill Sans M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smtClean="0">
              <a:latin typeface="Gill Sans MT"/>
            </a:endParaRPr>
          </a:p>
        </p:txBody>
      </p:sp>
      <p:sp>
        <p:nvSpPr>
          <p:cNvPr id="41987" name="Slide Number Placeholder 3"/>
          <p:cNvSpPr>
            <a:spLocks noGrp="1"/>
          </p:cNvSpPr>
          <p:nvPr>
            <p:ph type="sldNum" sz="quarter" idx="5"/>
          </p:nvPr>
        </p:nvSpPr>
        <p:spPr>
          <a:noFill/>
        </p:spPr>
        <p:txBody>
          <a:bodyPr/>
          <a:lstStyle/>
          <a:p>
            <a:fld id="{69B22654-CA1F-40F5-8082-C3BF582234BA}" type="slidenum">
              <a:rPr lang="en-US" smtClean="0">
                <a:latin typeface="Gill Sans MT"/>
              </a:rPr>
              <a:pPr/>
              <a:t>11</a:t>
            </a:fld>
            <a:endParaRPr lang="en-US" smtClean="0">
              <a:latin typeface="Gill Sans M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smtClean="0">
              <a:latin typeface="Gill Sans MT"/>
            </a:endParaRPr>
          </a:p>
        </p:txBody>
      </p:sp>
      <p:sp>
        <p:nvSpPr>
          <p:cNvPr id="44035" name="Slide Number Placeholder 3"/>
          <p:cNvSpPr>
            <a:spLocks noGrp="1"/>
          </p:cNvSpPr>
          <p:nvPr>
            <p:ph type="sldNum" sz="quarter" idx="5"/>
          </p:nvPr>
        </p:nvSpPr>
        <p:spPr>
          <a:noFill/>
        </p:spPr>
        <p:txBody>
          <a:bodyPr/>
          <a:lstStyle/>
          <a:p>
            <a:fld id="{65154323-56E7-4567-8D44-C5882997BA72}" type="slidenum">
              <a:rPr lang="en-US" smtClean="0">
                <a:latin typeface="Gill Sans MT"/>
              </a:rPr>
              <a:pPr/>
              <a:t>12</a:t>
            </a:fld>
            <a:endParaRPr lang="en-US" smtClean="0">
              <a:latin typeface="Gill Sans M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3ADC204E-B740-495A-8D81-981A31667BF6}" type="slidenum">
              <a:rPr lang="en-US" smtClean="0">
                <a:latin typeface="Gill Sans MT"/>
              </a:rPr>
              <a:pPr/>
              <a:t>13</a:t>
            </a:fld>
            <a:endParaRPr lang="en-US" smtClean="0">
              <a:latin typeface="Gill Sans MT"/>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74725" y="4560888"/>
            <a:ext cx="5365750" cy="4319587"/>
          </a:xfrm>
          <a:noFill/>
          <a:ln/>
        </p:spPr>
        <p:txBody>
          <a:bodyPr lIns="94909" tIns="47456" rIns="94909" bIns="47456"/>
          <a:lstStyle/>
          <a:p>
            <a:pPr eaLnBrk="1" hangingPunct="1">
              <a:spcBef>
                <a:spcPct val="0"/>
              </a:spcBef>
            </a:pPr>
            <a:r>
              <a:rPr lang="en-US" sz="1400" smtClean="0">
                <a:latin typeface="Gill Sans MT"/>
                <a:cs typeface="Arial" charset="0"/>
              </a:rPr>
              <a:t>Kids also aren’t getting physical activity at school.</a:t>
            </a:r>
          </a:p>
          <a:p>
            <a:pPr eaLnBrk="1" hangingPunct="1"/>
            <a:r>
              <a:rPr lang="en-US" smtClean="0">
                <a:latin typeface="Gill Sans MT"/>
              </a:rPr>
              <a:t>A 2006 study in Washington State found that the average resident of a pedestrian-friendly neighborhood weighs 7 pounds less than someone who lives in a sprawling neighborhood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6E78A4A0-8A67-4553-AD80-2FA11963AA2D}" type="slidenum">
              <a:rPr lang="en-US" smtClean="0">
                <a:latin typeface="Gill Sans MT"/>
              </a:rPr>
              <a:pPr/>
              <a:t>14</a:t>
            </a:fld>
            <a:endParaRPr lang="en-US" smtClean="0">
              <a:latin typeface="Gill Sans MT"/>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74725" y="4560888"/>
            <a:ext cx="5365750" cy="4319587"/>
          </a:xfrm>
          <a:noFill/>
          <a:ln/>
        </p:spPr>
        <p:txBody>
          <a:bodyPr lIns="96637" tIns="48318" rIns="96637" bIns="48318"/>
          <a:lstStyle/>
          <a:p>
            <a:pPr marL="228600" indent="-228600" eaLnBrk="1" hangingPunct="1"/>
            <a:endParaRPr lang="en-US" sz="1400" smtClean="0">
              <a:latin typeface="Gill Sans MT"/>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en-US" smtClean="0">
                <a:latin typeface="Gill Sans MT"/>
              </a:rPr>
              <a:t>Sightline Institute, WA (2006) - Studies have shown that for every 10 minutes a person spends in a daily car commute, time spent in community activities falls by 10%</a:t>
            </a:r>
          </a:p>
        </p:txBody>
      </p:sp>
      <p:sp>
        <p:nvSpPr>
          <p:cNvPr id="50179" name="Slide Number Placeholder 3"/>
          <p:cNvSpPr>
            <a:spLocks noGrp="1"/>
          </p:cNvSpPr>
          <p:nvPr>
            <p:ph type="sldNum" sz="quarter" idx="5"/>
          </p:nvPr>
        </p:nvSpPr>
        <p:spPr>
          <a:noFill/>
        </p:spPr>
        <p:txBody>
          <a:bodyPr/>
          <a:lstStyle/>
          <a:p>
            <a:fld id="{A7744E50-2007-42CE-95BC-9813BA1F90CA}" type="slidenum">
              <a:rPr lang="en-US" smtClean="0">
                <a:latin typeface="Gill Sans MT"/>
              </a:rPr>
              <a:pPr/>
              <a:t>15</a:t>
            </a:fld>
            <a:endParaRPr lang="en-US" smtClean="0">
              <a:latin typeface="Gill Sans M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smtClean="0">
              <a:latin typeface="Gill Sans MT"/>
            </a:endParaRPr>
          </a:p>
        </p:txBody>
      </p:sp>
      <p:sp>
        <p:nvSpPr>
          <p:cNvPr id="52227" name="Slide Number Placeholder 3"/>
          <p:cNvSpPr>
            <a:spLocks noGrp="1"/>
          </p:cNvSpPr>
          <p:nvPr>
            <p:ph type="sldNum" sz="quarter" idx="5"/>
          </p:nvPr>
        </p:nvSpPr>
        <p:spPr>
          <a:noFill/>
        </p:spPr>
        <p:txBody>
          <a:bodyPr/>
          <a:lstStyle/>
          <a:p>
            <a:fld id="{4ECB955A-4E61-430F-BFB0-FA491F6071F6}" type="slidenum">
              <a:rPr lang="en-US" smtClean="0">
                <a:latin typeface="Gill Sans MT"/>
              </a:rPr>
              <a:pPr/>
              <a:t>16</a:t>
            </a:fld>
            <a:endParaRPr lang="en-US" smtClean="0">
              <a:latin typeface="Gill Sans M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latin typeface="Gill Sans MT"/>
            </a:endParaRPr>
          </a:p>
        </p:txBody>
      </p:sp>
      <p:sp>
        <p:nvSpPr>
          <p:cNvPr id="54275" name="Slide Number Placeholder 3"/>
          <p:cNvSpPr>
            <a:spLocks noGrp="1"/>
          </p:cNvSpPr>
          <p:nvPr>
            <p:ph type="sldNum" sz="quarter" idx="5"/>
          </p:nvPr>
        </p:nvSpPr>
        <p:spPr>
          <a:noFill/>
        </p:spPr>
        <p:txBody>
          <a:bodyPr/>
          <a:lstStyle/>
          <a:p>
            <a:fld id="{A92E3833-6569-4390-ABEA-EE7B7B3CA464}" type="slidenum">
              <a:rPr lang="en-US" smtClean="0">
                <a:latin typeface="Gill Sans MT"/>
              </a:rPr>
              <a:pPr/>
              <a:t>17</a:t>
            </a:fld>
            <a:endParaRPr lang="en-US" smtClean="0">
              <a:latin typeface="Gill Sans M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07835007-C679-477D-992B-3021A11A5A09}" type="slidenum">
              <a:rPr lang="en-US" smtClean="0">
                <a:latin typeface="Gill Sans MT"/>
              </a:rPr>
              <a:pPr/>
              <a:t>18</a:t>
            </a:fld>
            <a:endParaRPr lang="en-US" smtClean="0">
              <a:latin typeface="Gill Sans MT"/>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74725" y="4560888"/>
            <a:ext cx="5365750" cy="4319587"/>
          </a:xfrm>
          <a:noFill/>
          <a:ln/>
        </p:spPr>
        <p:txBody>
          <a:bodyPr lIns="96637" tIns="48318" rIns="96637" bIns="48318"/>
          <a:lstStyle/>
          <a:p>
            <a:pPr eaLnBrk="1" hangingPunct="1">
              <a:spcBef>
                <a:spcPct val="40000"/>
              </a:spcBef>
              <a:spcAft>
                <a:spcPct val="20000"/>
              </a:spcAft>
            </a:pPr>
            <a:r>
              <a:rPr lang="en-US" sz="1000" smtClean="0">
                <a:latin typeface="Gill Sans MT"/>
              </a:rPr>
              <a:t>So, if we can shift even a fraction of the short trips to walking/bicycling, it has the potential to have a greater impact on a larger portionn of the population than any other public health intervention.</a:t>
            </a:r>
          </a:p>
          <a:p>
            <a:pPr eaLnBrk="1" hangingPunct="1">
              <a:spcBef>
                <a:spcPct val="40000"/>
              </a:spcBef>
              <a:spcAft>
                <a:spcPct val="20000"/>
              </a:spcAft>
            </a:pPr>
            <a:r>
              <a:rPr lang="en-US" sz="1000" smtClean="0">
                <a:latin typeface="Gill Sans MT"/>
              </a:rPr>
              <a:t>But, community environment’s acting as a barrier to active living.</a:t>
            </a:r>
            <a:endParaRPr lang="en-US" smtClean="0">
              <a:latin typeface="Gill Sans M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9" tIns="48325" rIns="96649" bIns="48325" anchor="b"/>
          <a:lstStyle/>
          <a:p>
            <a:pPr algn="r" defTabSz="966788"/>
            <a:fld id="{98806C01-8DB8-4F56-9911-0C8A3854374D}" type="slidenum">
              <a:rPr lang="en-US" sz="1300"/>
              <a:pPr algn="r" defTabSz="966788"/>
              <a:t>19</a:t>
            </a:fld>
            <a:endParaRPr lang="en-US" sz="13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74725" y="4560888"/>
            <a:ext cx="5365750" cy="4319587"/>
          </a:xfrm>
          <a:noFill/>
          <a:ln/>
        </p:spPr>
        <p:txBody>
          <a:bodyPr lIns="96637" tIns="48318" rIns="96637" bIns="48318"/>
          <a:lstStyle/>
          <a:p>
            <a:pPr eaLnBrk="1" hangingPunct="1">
              <a:spcBef>
                <a:spcPct val="40000"/>
              </a:spcBef>
              <a:spcAft>
                <a:spcPct val="20000"/>
              </a:spcAft>
            </a:pPr>
            <a:r>
              <a:rPr lang="en-US" sz="1000" smtClean="0">
                <a:latin typeface="Gill Sans MT"/>
              </a:rPr>
              <a:t>So, if we can shift even a fraction of the short trips to walking/bicycling, it has the potential to have a greater impact on a larger portionn of the population than any other public health intervention.</a:t>
            </a:r>
          </a:p>
          <a:p>
            <a:pPr eaLnBrk="1" hangingPunct="1">
              <a:spcBef>
                <a:spcPct val="40000"/>
              </a:spcBef>
              <a:spcAft>
                <a:spcPct val="20000"/>
              </a:spcAft>
            </a:pPr>
            <a:r>
              <a:rPr lang="en-US" sz="1000" smtClean="0">
                <a:latin typeface="Gill Sans MT"/>
              </a:rPr>
              <a:t>But, community environment’s acting as a barrier to active living.</a:t>
            </a:r>
            <a:endParaRPr lang="en-US" smtClean="0">
              <a:latin typeface="Gill Sans M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391D5C2-6E88-40A6-ACF9-186997666E3E}" type="slidenum">
              <a:rPr lang="en-US" smtClean="0">
                <a:latin typeface="Gill Sans MT"/>
              </a:rPr>
              <a:pPr/>
              <a:t>2</a:t>
            </a:fld>
            <a:endParaRPr lang="en-US" smtClean="0">
              <a:latin typeface="Gill Sans MT"/>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spcBef>
                <a:spcPct val="50000"/>
              </a:spcBef>
            </a:pPr>
            <a:r>
              <a:rPr lang="en-US" smtClean="0">
                <a:latin typeface="Gill Sans MT"/>
              </a:rPr>
              <a:t>Please credit for Tina Zenzola of “Safe and Healthy Communities Consulting” for most of the images and some of the slides in this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endParaRPr lang="en-US" smtClean="0">
              <a:latin typeface="Gill Sans MT"/>
            </a:endParaRPr>
          </a:p>
        </p:txBody>
      </p:sp>
      <p:sp>
        <p:nvSpPr>
          <p:cNvPr id="60419" name="Slide Number Placeholder 3"/>
          <p:cNvSpPr>
            <a:spLocks noGrp="1"/>
          </p:cNvSpPr>
          <p:nvPr>
            <p:ph type="sldNum" sz="quarter" idx="5"/>
          </p:nvPr>
        </p:nvSpPr>
        <p:spPr>
          <a:noFill/>
        </p:spPr>
        <p:txBody>
          <a:bodyPr/>
          <a:lstStyle/>
          <a:p>
            <a:fld id="{3630A589-D472-4103-AA27-7568B44A0A31}" type="slidenum">
              <a:rPr lang="en-US" smtClean="0">
                <a:latin typeface="Gill Sans MT"/>
              </a:rPr>
              <a:pPr/>
              <a:t>20</a:t>
            </a:fld>
            <a:endParaRPr lang="en-US" smtClean="0">
              <a:latin typeface="Gill Sans M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788AFD7B-5B4D-49DB-9C22-BFAE6C3E4469}" type="slidenum">
              <a:rPr lang="en-US" smtClean="0">
                <a:latin typeface="Gill Sans MT"/>
              </a:rPr>
              <a:pPr/>
              <a:t>21</a:t>
            </a:fld>
            <a:endParaRPr lang="en-US" smtClean="0">
              <a:latin typeface="Gill Sans MT"/>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CA" b="1" smtClean="0">
                <a:latin typeface="Gill Sans MT"/>
              </a:rPr>
              <a:t>Public health and urban planning need to make their relationship explicit again. </a:t>
            </a:r>
            <a:r>
              <a:rPr lang="en-CA" smtClean="0">
                <a:latin typeface="Gill Sans MT"/>
              </a:rPr>
              <a:t>Because of the strong impact of the built environment on health, Abaloeta (2004) recommends that public health practitioners should be involved in planning related to land use, zoning and community design.</a:t>
            </a:r>
            <a:endParaRPr lang="en-US" smtClean="0">
              <a:latin typeface="Gill Sans M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E07F1DA5-23C6-49B8-898A-06BDF95F78FE}" type="slidenum">
              <a:rPr lang="en-US" smtClean="0">
                <a:latin typeface="Gill Sans MT"/>
              </a:rPr>
              <a:pPr/>
              <a:t>3</a:t>
            </a:fld>
            <a:endParaRPr lang="en-US" smtClean="0">
              <a:latin typeface="Gill Sans MT"/>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spcBef>
                <a:spcPct val="50000"/>
              </a:spcBef>
            </a:pPr>
            <a:r>
              <a:rPr lang="en-US" smtClean="0">
                <a:latin typeface="Gill Sans MT"/>
              </a:rPr>
              <a:t>Please credit for Tina Zenzola of “Safe and Healthy Communities Consulting” for most of the images and some of the slides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D019C15A-08BD-42B4-A354-FC868EE9BB43}" type="slidenum">
              <a:rPr lang="en-US" smtClean="0">
                <a:latin typeface="Gill Sans MT"/>
              </a:rPr>
              <a:pPr/>
              <a:t>4</a:t>
            </a:fld>
            <a:endParaRPr lang="en-US" smtClean="0">
              <a:latin typeface="Gill Sans MT"/>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spcBef>
                <a:spcPct val="50000"/>
              </a:spcBef>
            </a:pPr>
            <a:r>
              <a:rPr lang="en-US" smtClean="0">
                <a:latin typeface="Gill Sans MT"/>
              </a:rPr>
              <a:t>Please credit for Tina Zenzola of “Safe and Healthy Communities Consulting” for most of the images and some of the slides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endParaRPr lang="en-US" smtClean="0">
              <a:latin typeface="Gill Sans MT"/>
            </a:endParaRPr>
          </a:p>
        </p:txBody>
      </p:sp>
      <p:sp>
        <p:nvSpPr>
          <p:cNvPr id="28675" name="Slide Number Placeholder 3"/>
          <p:cNvSpPr>
            <a:spLocks noGrp="1"/>
          </p:cNvSpPr>
          <p:nvPr>
            <p:ph type="sldNum" sz="quarter" idx="5"/>
          </p:nvPr>
        </p:nvSpPr>
        <p:spPr>
          <a:noFill/>
        </p:spPr>
        <p:txBody>
          <a:bodyPr/>
          <a:lstStyle/>
          <a:p>
            <a:fld id="{1BCBF4D9-6DB4-401F-B19C-DEC424F48A4C}" type="slidenum">
              <a:rPr lang="en-US" smtClean="0">
                <a:latin typeface="Gill Sans MT"/>
              </a:rPr>
              <a:pPr/>
              <a:t>5</a:t>
            </a:fld>
            <a:endParaRPr lang="en-US" smtClean="0">
              <a:latin typeface="Gill Sans M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endParaRPr lang="en-US" smtClean="0">
              <a:latin typeface="Gill Sans MT"/>
            </a:endParaRPr>
          </a:p>
        </p:txBody>
      </p:sp>
      <p:sp>
        <p:nvSpPr>
          <p:cNvPr id="30723" name="Slide Number Placeholder 3"/>
          <p:cNvSpPr>
            <a:spLocks noGrp="1"/>
          </p:cNvSpPr>
          <p:nvPr>
            <p:ph type="sldNum" sz="quarter" idx="5"/>
          </p:nvPr>
        </p:nvSpPr>
        <p:spPr>
          <a:noFill/>
        </p:spPr>
        <p:txBody>
          <a:bodyPr/>
          <a:lstStyle/>
          <a:p>
            <a:fld id="{2AD3192D-C8EE-48C0-BED7-EBC4F12DFD86}" type="slidenum">
              <a:rPr lang="en-US" smtClean="0">
                <a:latin typeface="Gill Sans MT"/>
              </a:rPr>
              <a:pPr/>
              <a:t>6</a:t>
            </a:fld>
            <a:endParaRPr lang="en-US" smtClean="0">
              <a:latin typeface="Gill Sans M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endParaRPr lang="en-US" smtClean="0">
              <a:latin typeface="Gill Sans MT"/>
            </a:endParaRPr>
          </a:p>
        </p:txBody>
      </p:sp>
      <p:sp>
        <p:nvSpPr>
          <p:cNvPr id="32771" name="Slide Number Placeholder 3"/>
          <p:cNvSpPr>
            <a:spLocks noGrp="1"/>
          </p:cNvSpPr>
          <p:nvPr>
            <p:ph type="sldNum" sz="quarter" idx="5"/>
          </p:nvPr>
        </p:nvSpPr>
        <p:spPr>
          <a:noFill/>
        </p:spPr>
        <p:txBody>
          <a:bodyPr/>
          <a:lstStyle/>
          <a:p>
            <a:fld id="{DCEF4AFD-A80F-47EC-AB68-7D9371DD73C1}" type="slidenum">
              <a:rPr lang="en-US" smtClean="0">
                <a:latin typeface="Gill Sans MT"/>
              </a:rPr>
              <a:pPr/>
              <a:t>7</a:t>
            </a:fld>
            <a:endParaRPr lang="en-US" smtClean="0">
              <a:latin typeface="Gill Sans M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endParaRPr lang="en-US" smtClean="0">
              <a:latin typeface="Gill Sans MT"/>
            </a:endParaRPr>
          </a:p>
        </p:txBody>
      </p:sp>
      <p:sp>
        <p:nvSpPr>
          <p:cNvPr id="35843" name="Slide Number Placeholder 3"/>
          <p:cNvSpPr>
            <a:spLocks noGrp="1"/>
          </p:cNvSpPr>
          <p:nvPr>
            <p:ph type="sldNum" sz="quarter" idx="5"/>
          </p:nvPr>
        </p:nvSpPr>
        <p:spPr>
          <a:noFill/>
        </p:spPr>
        <p:txBody>
          <a:bodyPr/>
          <a:lstStyle/>
          <a:p>
            <a:fld id="{A5AFAD59-497F-47E8-A6A1-516CE34814FA}" type="slidenum">
              <a:rPr lang="en-US" smtClean="0">
                <a:latin typeface="Gill Sans MT"/>
              </a:rPr>
              <a:pPr/>
              <a:t>8</a:t>
            </a:fld>
            <a:endParaRPr lang="en-US" smtClean="0">
              <a:latin typeface="Gill Sans M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smtClean="0">
              <a:latin typeface="Gill Sans MT"/>
            </a:endParaRPr>
          </a:p>
        </p:txBody>
      </p:sp>
      <p:sp>
        <p:nvSpPr>
          <p:cNvPr id="37891" name="Slide Number Placeholder 3"/>
          <p:cNvSpPr>
            <a:spLocks noGrp="1"/>
          </p:cNvSpPr>
          <p:nvPr>
            <p:ph type="sldNum" sz="quarter" idx="5"/>
          </p:nvPr>
        </p:nvSpPr>
        <p:spPr>
          <a:noFill/>
        </p:spPr>
        <p:txBody>
          <a:bodyPr/>
          <a:lstStyle/>
          <a:p>
            <a:fld id="{879A0C6E-0D3A-41D8-949E-B4AD096ADEE7}" type="slidenum">
              <a:rPr lang="en-US" smtClean="0">
                <a:latin typeface="Gill Sans MT"/>
              </a:rPr>
              <a:pPr/>
              <a:t>9</a:t>
            </a:fld>
            <a:endParaRPr lang="en-US" smtClean="0">
              <a:latin typeface="Gill Sans M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a:spcBef>
                <a:spcPts val="2000"/>
              </a:spcBef>
              <a:buClr>
                <a:schemeClr val="accent1">
                  <a:lumMod val="60000"/>
                  <a:lumOff val="40000"/>
                </a:schemeClr>
              </a:buClr>
              <a:buSzPct val="110000"/>
              <a:buFont typeface="Wingdings 2" pitchFamily="18" charset="2"/>
              <a:buNone/>
              <a:defRPr/>
            </a:pPr>
            <a:endParaRPr sz="3200">
              <a:solidFill>
                <a:schemeClr val="tx1">
                  <a:lumMod val="65000"/>
                  <a:lumOff val="35000"/>
                </a:schemeClr>
              </a:solidFill>
              <a:latin typeface="+mn-lt"/>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CA600-42A4-4EC1-B6E6-14F958EBB817}"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E5685F-3CAB-41BA-AD0F-7249601A63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1FCDA-1B4F-4743-9CE7-2D5BB07552A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637CBF-6D9D-4C8C-9572-995530870E1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71EF19-8085-4C3B-9EB2-BA61986EA57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CA"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CBE46C-AC98-4763-A3AB-E776F91D1F9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CA"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C9DED7-18B2-475A-BB4D-CC0B6FF1A8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799D00-EAF9-460B-9FD1-815E5DE5EA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2C9E713-9CA8-4FE8-970E-691759DB49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80541-CAF3-4DA2-9083-54AA8E1D07A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C11AD3-B3DB-43A4-9050-22F56EE75D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1C1113-86AE-4430-8673-4E3FB423B6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860582-9407-4B8E-AFD0-4A1757191D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202635-5786-4131-A1F4-29303FCDAF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1FE7C37-3555-4438-A930-666C60A328FD}"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CA" smtClean="0"/>
              <a:t>Click to edit Master title style</a:t>
            </a:r>
            <a:endParaRPr lang="en-US" smtClean="0"/>
          </a:p>
        </p:txBody>
      </p:sp>
      <p:sp>
        <p:nvSpPr>
          <p:cNvPr id="34819"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a:defRPr sz="1200">
                <a:solidFill>
                  <a:schemeClr val="bg1"/>
                </a:solidFill>
                <a:latin typeface="Gill Sans MT" pitchFamily="34" charset="0"/>
              </a:defRPr>
            </a:lvl1pPr>
          </a:lstStyle>
          <a:p>
            <a:pPr>
              <a:defRPr/>
            </a:pPr>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a:defRPr sz="1200">
                <a:solidFill>
                  <a:schemeClr val="bg1"/>
                </a:solidFill>
                <a:latin typeface="Gill Sans MT" pitchFamily="34" charset="0"/>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a:defRPr sz="3600">
                <a:solidFill>
                  <a:schemeClr val="bg1"/>
                </a:solidFill>
                <a:latin typeface="Gill Sans MT" pitchFamily="34" charset="0"/>
              </a:defRPr>
            </a:lvl1pPr>
          </a:lstStyle>
          <a:p>
            <a:pPr>
              <a:defRPr/>
            </a:pPr>
            <a:fld id="{6FCCFCFE-C4B0-4FF9-8814-789E5613CB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4" r:id="rId1"/>
    <p:sldLayoutId id="2147483833" r:id="rId2"/>
    <p:sldLayoutId id="2147483832" r:id="rId3"/>
    <p:sldLayoutId id="2147483831" r:id="rId4"/>
    <p:sldLayoutId id="2147483830" r:id="rId5"/>
    <p:sldLayoutId id="2147483829" r:id="rId6"/>
    <p:sldLayoutId id="2147483828" r:id="rId7"/>
    <p:sldLayoutId id="2147483827" r:id="rId8"/>
    <p:sldLayoutId id="2147483835" r:id="rId9"/>
    <p:sldLayoutId id="2147483826" r:id="rId10"/>
    <p:sldLayoutId id="2147483825" r:id="rId11"/>
    <p:sldLayoutId id="2147483824" r:id="rId12"/>
    <p:sldLayoutId id="2147483823" r:id="rId13"/>
    <p:sldLayoutId id="2147483822" r:id="rId14"/>
    <p:sldLayoutId id="2147483821" r:id="rId15"/>
  </p:sldLayoutIdLst>
  <p:txStyles>
    <p:titleStyle>
      <a:lvl1pPr algn="ctr" rtl="0" eaLnBrk="0" fontAlgn="base" hangingPunct="0">
        <a:spcBef>
          <a:spcPct val="0"/>
        </a:spcBef>
        <a:spcAft>
          <a:spcPct val="0"/>
        </a:spcAft>
        <a:defRPr sz="4600" kern="1200">
          <a:solidFill>
            <a:schemeClr val="accent1"/>
          </a:solidFill>
          <a:latin typeface="+mj-lt"/>
          <a:ea typeface="+mj-ea"/>
          <a:cs typeface="+mj-cs"/>
        </a:defRPr>
      </a:lvl1pPr>
      <a:lvl2pPr algn="ctr" rtl="0" eaLnBrk="0" fontAlgn="base" hangingPunct="0">
        <a:spcBef>
          <a:spcPct val="0"/>
        </a:spcBef>
        <a:spcAft>
          <a:spcPct val="0"/>
        </a:spcAft>
        <a:defRPr sz="4600">
          <a:solidFill>
            <a:schemeClr val="accent1"/>
          </a:solidFill>
          <a:latin typeface="News Gothic MT"/>
        </a:defRPr>
      </a:lvl2pPr>
      <a:lvl3pPr algn="ctr" rtl="0" eaLnBrk="0" fontAlgn="base" hangingPunct="0">
        <a:spcBef>
          <a:spcPct val="0"/>
        </a:spcBef>
        <a:spcAft>
          <a:spcPct val="0"/>
        </a:spcAft>
        <a:defRPr sz="4600">
          <a:solidFill>
            <a:schemeClr val="accent1"/>
          </a:solidFill>
          <a:latin typeface="News Gothic MT"/>
        </a:defRPr>
      </a:lvl3pPr>
      <a:lvl4pPr algn="ctr" rtl="0" eaLnBrk="0" fontAlgn="base" hangingPunct="0">
        <a:spcBef>
          <a:spcPct val="0"/>
        </a:spcBef>
        <a:spcAft>
          <a:spcPct val="0"/>
        </a:spcAft>
        <a:defRPr sz="4600">
          <a:solidFill>
            <a:schemeClr val="accent1"/>
          </a:solidFill>
          <a:latin typeface="News Gothic MT"/>
        </a:defRPr>
      </a:lvl4pPr>
      <a:lvl5pPr algn="ctr" rtl="0" eaLnBrk="0" fontAlgn="base" hangingPunct="0">
        <a:spcBef>
          <a:spcPct val="0"/>
        </a:spcBef>
        <a:spcAft>
          <a:spcPct val="0"/>
        </a:spcAft>
        <a:defRPr sz="4600">
          <a:solidFill>
            <a:schemeClr val="accent1"/>
          </a:solidFill>
          <a:latin typeface="News Gothic MT"/>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mn-ea"/>
          <a:cs typeface="+mn-cs"/>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mn-ea"/>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mn-ea"/>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mn-ea"/>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2743200" y="1219200"/>
            <a:ext cx="5410200" cy="584200"/>
          </a:xfrm>
          <a:prstGeom prst="rect">
            <a:avLst/>
          </a:prstGeom>
          <a:noFill/>
          <a:ln w="9525">
            <a:noFill/>
            <a:miter lim="800000"/>
            <a:headEnd/>
            <a:tailEnd/>
          </a:ln>
        </p:spPr>
        <p:txBody>
          <a:bodyPr>
            <a:spAutoFit/>
          </a:bodyPr>
          <a:lstStyle/>
          <a:p>
            <a:pPr eaLnBrk="0" hangingPunct="0"/>
            <a:endParaRPr lang="en-US" sz="3200" b="1"/>
          </a:p>
        </p:txBody>
      </p:sp>
      <p:sp>
        <p:nvSpPr>
          <p:cNvPr id="19458" name="Text Box 5"/>
          <p:cNvSpPr txBox="1">
            <a:spLocks noChangeArrowheads="1"/>
          </p:cNvSpPr>
          <p:nvPr/>
        </p:nvSpPr>
        <p:spPr bwMode="auto">
          <a:xfrm>
            <a:off x="0" y="533400"/>
            <a:ext cx="9144000" cy="1628775"/>
          </a:xfrm>
          <a:prstGeom prst="rect">
            <a:avLst/>
          </a:prstGeom>
          <a:solidFill>
            <a:schemeClr val="accent1"/>
          </a:solidFill>
          <a:ln w="9525">
            <a:noFill/>
            <a:miter lim="800000"/>
            <a:headEnd/>
            <a:tailEnd/>
          </a:ln>
        </p:spPr>
        <p:txBody>
          <a:bodyPr/>
          <a:lstStyle/>
          <a:p>
            <a:pPr algn="ctr" eaLnBrk="0" hangingPunct="0"/>
            <a:r>
              <a:rPr lang="en-US" sz="4400" b="1">
                <a:solidFill>
                  <a:srgbClr val="F2F2F2"/>
                </a:solidFill>
                <a:latin typeface="Calibri" pitchFamily="34" charset="0"/>
              </a:rPr>
              <a:t>Foundations for a Healthier Built Environment </a:t>
            </a:r>
          </a:p>
          <a:p>
            <a:pPr eaLnBrk="0" hangingPunct="0"/>
            <a:endParaRPr lang="en-US" sz="4400" b="1">
              <a:solidFill>
                <a:srgbClr val="F2F2F2"/>
              </a:solidFill>
              <a:latin typeface="Calibri" pitchFamily="34" charset="0"/>
            </a:endParaRPr>
          </a:p>
          <a:p>
            <a:endParaRPr lang="en-US"/>
          </a:p>
        </p:txBody>
      </p:sp>
      <p:sp>
        <p:nvSpPr>
          <p:cNvPr id="19461" name="Text Box 5"/>
          <p:cNvSpPr txBox="1">
            <a:spLocks noChangeArrowheads="1"/>
          </p:cNvSpPr>
          <p:nvPr/>
        </p:nvSpPr>
        <p:spPr bwMode="auto">
          <a:xfrm>
            <a:off x="838200" y="2667000"/>
            <a:ext cx="7391400" cy="366713"/>
          </a:xfrm>
          <a:prstGeom prst="rect">
            <a:avLst/>
          </a:prstGeom>
          <a:noFill/>
          <a:ln w="9525">
            <a:noFill/>
            <a:miter lim="800000"/>
            <a:headEnd/>
            <a:tailEnd/>
          </a:ln>
          <a:effectLst/>
        </p:spPr>
        <p:txBody>
          <a:bodyPr>
            <a:spAutoFit/>
          </a:bodyPr>
          <a:lstStyle/>
          <a:p>
            <a:endParaRPr lang="en-US"/>
          </a:p>
        </p:txBody>
      </p:sp>
      <p:sp>
        <p:nvSpPr>
          <p:cNvPr id="19462" name="Text Box 6"/>
          <p:cNvSpPr txBox="1">
            <a:spLocks noChangeArrowheads="1"/>
          </p:cNvSpPr>
          <p:nvPr/>
        </p:nvSpPr>
        <p:spPr bwMode="auto">
          <a:xfrm>
            <a:off x="762000" y="2932113"/>
            <a:ext cx="7391400" cy="366712"/>
          </a:xfrm>
          <a:prstGeom prst="rect">
            <a:avLst/>
          </a:prstGeom>
          <a:noFill/>
          <a:ln w="9525">
            <a:noFill/>
            <a:miter lim="800000"/>
            <a:headEnd/>
            <a:tailEnd/>
          </a:ln>
          <a:effectLst/>
        </p:spPr>
        <p:txBody>
          <a:bodyPr>
            <a:spAutoFit/>
          </a:bodyPr>
          <a:lstStyle/>
          <a:p>
            <a:endParaRPr lang="en-US"/>
          </a:p>
        </p:txBody>
      </p:sp>
      <p:sp>
        <p:nvSpPr>
          <p:cNvPr id="19463" name="Text Box 7"/>
          <p:cNvSpPr txBox="1">
            <a:spLocks noChangeArrowheads="1"/>
          </p:cNvSpPr>
          <p:nvPr/>
        </p:nvSpPr>
        <p:spPr bwMode="auto">
          <a:xfrm>
            <a:off x="990600" y="2514600"/>
            <a:ext cx="4337050" cy="1552575"/>
          </a:xfrm>
          <a:prstGeom prst="rect">
            <a:avLst/>
          </a:prstGeom>
          <a:noFill/>
          <a:ln w="9525">
            <a:noFill/>
            <a:miter lim="800000"/>
            <a:headEnd/>
            <a:tailEnd/>
          </a:ln>
          <a:effectLst/>
        </p:spPr>
        <p:txBody>
          <a:bodyPr>
            <a:spAutoFit/>
          </a:bodyPr>
          <a:lstStyle/>
          <a:p>
            <a:r>
              <a:rPr lang="en-US" sz="2400" b="1">
                <a:latin typeface="Calibri" pitchFamily="34" charset="0"/>
              </a:rPr>
              <a:t>Date:</a:t>
            </a:r>
          </a:p>
          <a:p>
            <a:endParaRPr lang="en-US" sz="2400" b="1">
              <a:latin typeface="Calibri" pitchFamily="34" charset="0"/>
            </a:endParaRPr>
          </a:p>
          <a:p>
            <a:r>
              <a:rPr lang="en-US" sz="2400" b="1">
                <a:latin typeface="Calibri" pitchFamily="34" charset="0"/>
              </a:rPr>
              <a:t>Presented to:</a:t>
            </a:r>
          </a:p>
          <a:p>
            <a:r>
              <a:rPr lang="en-US" sz="2400" b="1">
                <a:latin typeface="Calibri" pitchFamily="34" charset="0"/>
              </a:rPr>
              <a:t>Presented by: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prawl_2"/>
          <p:cNvPicPr>
            <a:picLocks noChangeAspect="1" noChangeArrowheads="1"/>
          </p:cNvPicPr>
          <p:nvPr/>
        </p:nvPicPr>
        <p:blipFill>
          <a:blip r:embed="rId3" cstate="print"/>
          <a:srcRect/>
          <a:stretch>
            <a:fillRect/>
          </a:stretch>
        </p:blipFill>
        <p:spPr bwMode="auto">
          <a:xfrm>
            <a:off x="152400" y="685800"/>
            <a:ext cx="2454275" cy="1981200"/>
          </a:xfrm>
          <a:prstGeom prst="rect">
            <a:avLst/>
          </a:prstGeom>
          <a:ln>
            <a:noFill/>
          </a:ln>
          <a:effectLst>
            <a:outerShdw blurRad="292100" dist="139700" dir="2700000" algn="tl" rotWithShape="0">
              <a:srgbClr val="333333">
                <a:alpha val="65000"/>
              </a:srgbClr>
            </a:outerShdw>
          </a:effectLst>
        </p:spPr>
      </p:pic>
      <p:pic>
        <p:nvPicPr>
          <p:cNvPr id="5123" name="Picture 5" descr="sprawl aerial photo 1"/>
          <p:cNvPicPr>
            <a:picLocks noChangeAspect="1" noChangeArrowheads="1"/>
          </p:cNvPicPr>
          <p:nvPr/>
        </p:nvPicPr>
        <p:blipFill>
          <a:blip r:embed="rId4" cstate="print"/>
          <a:srcRect t="10918" r="13318" b="-76"/>
          <a:stretch>
            <a:fillRect/>
          </a:stretch>
        </p:blipFill>
        <p:spPr bwMode="auto">
          <a:xfrm>
            <a:off x="6172200" y="838200"/>
            <a:ext cx="2514600" cy="1981200"/>
          </a:xfrm>
          <a:prstGeom prst="rect">
            <a:avLst/>
          </a:prstGeom>
          <a:ln>
            <a:noFill/>
          </a:ln>
          <a:effectLst>
            <a:outerShdw blurRad="292100" dist="139700" dir="2700000" algn="tl" rotWithShape="0">
              <a:srgbClr val="333333">
                <a:alpha val="65000"/>
              </a:srgbClr>
            </a:outerShdw>
          </a:effectLst>
        </p:spPr>
      </p:pic>
      <p:sp>
        <p:nvSpPr>
          <p:cNvPr id="38915" name="Text Box 6"/>
          <p:cNvSpPr txBox="1">
            <a:spLocks noChangeArrowheads="1"/>
          </p:cNvSpPr>
          <p:nvPr/>
        </p:nvSpPr>
        <p:spPr bwMode="auto">
          <a:xfrm>
            <a:off x="285750" y="2743200"/>
            <a:ext cx="2001838" cy="461963"/>
          </a:xfrm>
          <a:prstGeom prst="rect">
            <a:avLst/>
          </a:prstGeom>
          <a:noFill/>
          <a:ln w="9525">
            <a:noFill/>
            <a:miter lim="800000"/>
            <a:headEnd/>
            <a:tailEnd/>
          </a:ln>
        </p:spPr>
        <p:txBody>
          <a:bodyPr wrap="none">
            <a:spAutoFit/>
          </a:bodyPr>
          <a:lstStyle/>
          <a:p>
            <a:r>
              <a:rPr lang="en-US" sz="2400">
                <a:latin typeface="Calibri" pitchFamily="34" charset="0"/>
              </a:rPr>
              <a:t>Asphalt nation</a:t>
            </a:r>
          </a:p>
        </p:txBody>
      </p:sp>
      <p:sp>
        <p:nvSpPr>
          <p:cNvPr id="38916" name="Text Box 7"/>
          <p:cNvSpPr txBox="1">
            <a:spLocks noChangeArrowheads="1"/>
          </p:cNvSpPr>
          <p:nvPr/>
        </p:nvSpPr>
        <p:spPr bwMode="auto">
          <a:xfrm>
            <a:off x="6608763" y="2814638"/>
            <a:ext cx="1849437" cy="461962"/>
          </a:xfrm>
          <a:prstGeom prst="rect">
            <a:avLst/>
          </a:prstGeom>
          <a:noFill/>
          <a:ln w="9525">
            <a:noFill/>
            <a:miter lim="800000"/>
            <a:headEnd/>
            <a:tailEnd/>
          </a:ln>
        </p:spPr>
        <p:txBody>
          <a:bodyPr wrap="none">
            <a:spAutoFit/>
          </a:bodyPr>
          <a:lstStyle/>
          <a:p>
            <a:r>
              <a:rPr lang="en-US" sz="2400">
                <a:latin typeface="Calibri" pitchFamily="34" charset="0"/>
              </a:rPr>
              <a:t>Urban sprawl</a:t>
            </a:r>
          </a:p>
        </p:txBody>
      </p:sp>
      <p:pic>
        <p:nvPicPr>
          <p:cNvPr id="5127" name="Picture 9" descr="Tucson School sprawling"/>
          <p:cNvPicPr>
            <a:picLocks noChangeAspect="1" noChangeArrowheads="1"/>
          </p:cNvPicPr>
          <p:nvPr/>
        </p:nvPicPr>
        <p:blipFill>
          <a:blip r:embed="rId5" cstate="print"/>
          <a:srcRect/>
          <a:stretch>
            <a:fillRect/>
          </a:stretch>
        </p:blipFill>
        <p:spPr bwMode="auto">
          <a:xfrm>
            <a:off x="3276600" y="3505200"/>
            <a:ext cx="2438400" cy="1952625"/>
          </a:xfrm>
          <a:prstGeom prst="rect">
            <a:avLst/>
          </a:prstGeom>
          <a:ln>
            <a:noFill/>
          </a:ln>
          <a:effectLst>
            <a:outerShdw blurRad="292100" dist="139700" dir="2700000" algn="tl" rotWithShape="0">
              <a:srgbClr val="333333">
                <a:alpha val="65000"/>
              </a:srgbClr>
            </a:outerShdw>
          </a:effectLst>
        </p:spPr>
      </p:pic>
      <p:sp>
        <p:nvSpPr>
          <p:cNvPr id="38918" name="Text Box 10"/>
          <p:cNvSpPr txBox="1">
            <a:spLocks noChangeArrowheads="1"/>
          </p:cNvSpPr>
          <p:nvPr/>
        </p:nvSpPr>
        <p:spPr bwMode="auto">
          <a:xfrm>
            <a:off x="3352800" y="5562600"/>
            <a:ext cx="2374900" cy="400050"/>
          </a:xfrm>
          <a:prstGeom prst="rect">
            <a:avLst/>
          </a:prstGeom>
          <a:noFill/>
          <a:ln w="9525">
            <a:noFill/>
            <a:miter lim="800000"/>
            <a:headEnd/>
            <a:tailEnd/>
          </a:ln>
        </p:spPr>
        <p:txBody>
          <a:bodyPr wrap="none">
            <a:spAutoFit/>
          </a:bodyPr>
          <a:lstStyle/>
          <a:p>
            <a:r>
              <a:rPr lang="en-US" sz="2000">
                <a:latin typeface="Calibri" pitchFamily="34" charset="0"/>
              </a:rPr>
              <a:t>Schools on the fringe</a:t>
            </a:r>
          </a:p>
        </p:txBody>
      </p:sp>
      <p:sp>
        <p:nvSpPr>
          <p:cNvPr id="38919" name="Text Box 11"/>
          <p:cNvSpPr txBox="1">
            <a:spLocks noChangeArrowheads="1"/>
          </p:cNvSpPr>
          <p:nvPr/>
        </p:nvSpPr>
        <p:spPr bwMode="auto">
          <a:xfrm>
            <a:off x="76200" y="5486400"/>
            <a:ext cx="2555875" cy="400050"/>
          </a:xfrm>
          <a:prstGeom prst="rect">
            <a:avLst/>
          </a:prstGeom>
          <a:noFill/>
          <a:ln w="9525">
            <a:noFill/>
            <a:miter lim="800000"/>
            <a:headEnd/>
            <a:tailEnd/>
          </a:ln>
        </p:spPr>
        <p:txBody>
          <a:bodyPr wrap="none">
            <a:spAutoFit/>
          </a:bodyPr>
          <a:lstStyle/>
          <a:p>
            <a:r>
              <a:rPr lang="en-US" sz="2000">
                <a:latin typeface="Calibri" pitchFamily="34" charset="0"/>
              </a:rPr>
              <a:t>Environmental hazards</a:t>
            </a:r>
          </a:p>
        </p:txBody>
      </p:sp>
      <p:sp>
        <p:nvSpPr>
          <p:cNvPr id="38920" name="Text Box 5"/>
          <p:cNvSpPr txBox="1">
            <a:spLocks noChangeArrowheads="1"/>
          </p:cNvSpPr>
          <p:nvPr/>
        </p:nvSpPr>
        <p:spPr bwMode="auto">
          <a:xfrm>
            <a:off x="0" y="0"/>
            <a:ext cx="9144000" cy="457200"/>
          </a:xfrm>
          <a:prstGeom prst="rect">
            <a:avLst/>
          </a:prstGeom>
          <a:solidFill>
            <a:schemeClr val="accent1"/>
          </a:solidFill>
          <a:ln w="9525">
            <a:noFill/>
            <a:miter lim="800000"/>
            <a:headEnd/>
            <a:tailEnd/>
          </a:ln>
        </p:spPr>
        <p:txBody>
          <a:bodyPr/>
          <a:lstStyle/>
          <a:p>
            <a:endParaRPr lang="en-US"/>
          </a:p>
        </p:txBody>
      </p:sp>
      <p:pic>
        <p:nvPicPr>
          <p:cNvPr id="5132" name="Picture 12"/>
          <p:cNvPicPr>
            <a:picLocks noChangeAspect="1" noChangeArrowheads="1"/>
          </p:cNvPicPr>
          <p:nvPr/>
        </p:nvPicPr>
        <p:blipFill>
          <a:blip r:embed="rId6" cstate="print"/>
          <a:srcRect/>
          <a:stretch>
            <a:fillRect/>
          </a:stretch>
        </p:blipFill>
        <p:spPr bwMode="auto">
          <a:xfrm>
            <a:off x="3200400" y="762000"/>
            <a:ext cx="2514600" cy="1981200"/>
          </a:xfrm>
          <a:prstGeom prst="rect">
            <a:avLst/>
          </a:prstGeom>
          <a:ln>
            <a:noFill/>
          </a:ln>
          <a:effectLst>
            <a:outerShdw blurRad="292100" dist="139700" dir="2700000" algn="tl" rotWithShape="0">
              <a:srgbClr val="333333">
                <a:alpha val="65000"/>
              </a:srgbClr>
            </a:outerShdw>
          </a:effectLst>
        </p:spPr>
      </p:pic>
      <p:sp>
        <p:nvSpPr>
          <p:cNvPr id="38922" name="Text Box 7"/>
          <p:cNvSpPr txBox="1">
            <a:spLocks noChangeArrowheads="1"/>
          </p:cNvSpPr>
          <p:nvPr/>
        </p:nvSpPr>
        <p:spPr bwMode="auto">
          <a:xfrm>
            <a:off x="3581400" y="2819400"/>
            <a:ext cx="1720850" cy="461963"/>
          </a:xfrm>
          <a:prstGeom prst="rect">
            <a:avLst/>
          </a:prstGeom>
          <a:noFill/>
          <a:ln w="9525">
            <a:noFill/>
            <a:miter lim="800000"/>
            <a:headEnd/>
            <a:tailEnd/>
          </a:ln>
        </p:spPr>
        <p:txBody>
          <a:bodyPr wrap="none">
            <a:spAutoFit/>
          </a:bodyPr>
          <a:lstStyle/>
          <a:p>
            <a:r>
              <a:rPr lang="en-US" sz="2400">
                <a:latin typeface="Calibri" pitchFamily="34" charset="0"/>
              </a:rPr>
              <a:t>Rural sprawl</a:t>
            </a:r>
          </a:p>
        </p:txBody>
      </p:sp>
      <p:pic>
        <p:nvPicPr>
          <p:cNvPr id="13" name="Picture 5"/>
          <p:cNvPicPr>
            <a:picLocks noChangeAspect="1" noChangeArrowheads="1"/>
          </p:cNvPicPr>
          <p:nvPr/>
        </p:nvPicPr>
        <p:blipFill>
          <a:blip r:embed="rId7" cstate="print"/>
          <a:srcRect/>
          <a:stretch>
            <a:fillRect/>
          </a:stretch>
        </p:blipFill>
        <p:spPr bwMode="auto">
          <a:xfrm>
            <a:off x="152400" y="3505200"/>
            <a:ext cx="2438400" cy="198120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8" cstate="print"/>
          <a:srcRect b="25223"/>
          <a:stretch>
            <a:fillRect/>
          </a:stretch>
        </p:blipFill>
        <p:spPr>
          <a:xfrm>
            <a:off x="6324600" y="3505200"/>
            <a:ext cx="2438400" cy="1981200"/>
          </a:xfrm>
          <a:prstGeom prst="rect">
            <a:avLst/>
          </a:prstGeom>
          <a:ln>
            <a:noFill/>
          </a:ln>
          <a:effectLst>
            <a:outerShdw blurRad="292100" dist="139700" dir="2700000" algn="tl" rotWithShape="0">
              <a:srgbClr val="333333">
                <a:alpha val="65000"/>
              </a:srgbClr>
            </a:outerShdw>
          </a:effectLst>
        </p:spPr>
      </p:pic>
      <p:sp>
        <p:nvSpPr>
          <p:cNvPr id="38925" name="Text Box 10"/>
          <p:cNvSpPr txBox="1">
            <a:spLocks noChangeArrowheads="1"/>
          </p:cNvSpPr>
          <p:nvPr/>
        </p:nvSpPr>
        <p:spPr bwMode="auto">
          <a:xfrm>
            <a:off x="6324600" y="5543550"/>
            <a:ext cx="2378075" cy="400050"/>
          </a:xfrm>
          <a:prstGeom prst="rect">
            <a:avLst/>
          </a:prstGeom>
          <a:noFill/>
          <a:ln w="9525">
            <a:noFill/>
            <a:miter lim="800000"/>
            <a:headEnd/>
            <a:tailEnd/>
          </a:ln>
        </p:spPr>
        <p:txBody>
          <a:bodyPr wrap="none">
            <a:spAutoFit/>
          </a:bodyPr>
          <a:lstStyle/>
          <a:p>
            <a:r>
              <a:rPr lang="en-US" sz="2000">
                <a:latin typeface="Calibri" pitchFamily="34" charset="0"/>
              </a:rPr>
              <a:t>Limited food security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5"/>
          <p:cNvSpPr txBox="1">
            <a:spLocks noChangeArrowheads="1"/>
          </p:cNvSpPr>
          <p:nvPr/>
        </p:nvSpPr>
        <p:spPr bwMode="auto">
          <a:xfrm>
            <a:off x="0" y="0"/>
            <a:ext cx="9144000" cy="1524000"/>
          </a:xfrm>
          <a:prstGeom prst="rect">
            <a:avLst/>
          </a:prstGeom>
          <a:solidFill>
            <a:schemeClr val="accent1"/>
          </a:solidFill>
          <a:ln w="9525">
            <a:noFill/>
            <a:miter lim="800000"/>
            <a:headEnd/>
            <a:tailEnd/>
          </a:ln>
        </p:spPr>
        <p:txBody>
          <a:bodyPr/>
          <a:lstStyle/>
          <a:p>
            <a:endParaRPr lang="en-US"/>
          </a:p>
        </p:txBody>
      </p:sp>
      <p:sp>
        <p:nvSpPr>
          <p:cNvPr id="2" name="Rectangle 2"/>
          <p:cNvSpPr>
            <a:spLocks noGrp="1" noChangeArrowheads="1"/>
          </p:cNvSpPr>
          <p:nvPr>
            <p:ph type="title"/>
          </p:nvPr>
        </p:nvSpPr>
        <p:spPr/>
        <p:txBody>
          <a:bodyPr rtlCol="0">
            <a:noAutofit/>
          </a:bodyPr>
          <a:lstStyle/>
          <a:p>
            <a:pPr algn="l" eaLnBrk="1" fontAlgn="auto" hangingPunct="1">
              <a:spcAft>
                <a:spcPts val="0"/>
              </a:spcAft>
              <a:defRPr/>
            </a:pPr>
            <a:r>
              <a:rPr lang="en-US" dirty="0" smtClean="0">
                <a:solidFill>
                  <a:schemeClr val="bg1">
                    <a:lumMod val="95000"/>
                  </a:schemeClr>
                </a:solidFill>
                <a:latin typeface="Calibri" pitchFamily="34" charset="0"/>
              </a:rPr>
              <a:t>Impacts: air quality</a:t>
            </a:r>
          </a:p>
        </p:txBody>
      </p:sp>
      <p:sp>
        <p:nvSpPr>
          <p:cNvPr id="12292" name="Rectangle 4"/>
          <p:cNvSpPr>
            <a:spLocks noGrp="1" noChangeArrowheads="1"/>
          </p:cNvSpPr>
          <p:nvPr>
            <p:ph idx="1"/>
          </p:nvPr>
        </p:nvSpPr>
        <p:spPr>
          <a:xfrm>
            <a:off x="76200" y="2057400"/>
            <a:ext cx="5715000" cy="4191000"/>
          </a:xfrm>
        </p:spPr>
        <p:txBody>
          <a:bodyPr rtlCol="0">
            <a:normAutofit fontScale="92500" lnSpcReduction="20000"/>
          </a:bodyPr>
          <a:lstStyle/>
          <a:p>
            <a:pPr eaLnBrk="1" fontAlgn="auto" hangingPunct="1">
              <a:lnSpc>
                <a:spcPct val="80000"/>
              </a:lnSpc>
              <a:spcAft>
                <a:spcPct val="7500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Asthma is the most common chronic childhood disease</a:t>
            </a:r>
          </a:p>
          <a:p>
            <a:pPr eaLnBrk="1" fontAlgn="auto" hangingPunct="1">
              <a:lnSpc>
                <a:spcPct val="80000"/>
              </a:lnSpc>
              <a:spcAft>
                <a:spcPct val="7500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7% more asthma among kids living in neighbourhoods with high traffic pollution</a:t>
            </a:r>
          </a:p>
          <a:p>
            <a:pPr eaLnBrk="1" fontAlgn="auto" hangingPunct="1">
              <a:lnSpc>
                <a:spcPct val="80000"/>
              </a:lnSpc>
              <a:spcAft>
                <a:spcPct val="7500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2X risk of asthma symptoms in 5-7year olds living 250 feet or less from a major road</a:t>
            </a:r>
          </a:p>
          <a:p>
            <a:pPr eaLnBrk="1" fontAlgn="auto" hangingPunct="1">
              <a:lnSpc>
                <a:spcPct val="80000"/>
              </a:lnSpc>
              <a:spcAft>
                <a:spcPct val="7500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Leading cause of emergency room visits for children in Canada </a:t>
            </a:r>
          </a:p>
        </p:txBody>
      </p:sp>
      <p:pic>
        <p:nvPicPr>
          <p:cNvPr id="40964" name="Picture 11" descr="umbrella graphic"/>
          <p:cNvPicPr>
            <a:picLocks noChangeAspect="1" noChangeArrowheads="1"/>
          </p:cNvPicPr>
          <p:nvPr/>
        </p:nvPicPr>
        <p:blipFill>
          <a:blip r:embed="rId3" cstate="print"/>
          <a:srcRect/>
          <a:stretch>
            <a:fillRect/>
          </a:stretch>
        </p:blipFill>
        <p:spPr bwMode="auto">
          <a:xfrm>
            <a:off x="7543800" y="0"/>
            <a:ext cx="1177925" cy="1524000"/>
          </a:xfrm>
          <a:prstGeom prst="rect">
            <a:avLst/>
          </a:prstGeom>
          <a:noFill/>
          <a:ln w="9525">
            <a:noFill/>
            <a:miter lim="800000"/>
            <a:headEnd/>
            <a:tailEnd/>
          </a:ln>
        </p:spPr>
      </p:pic>
      <p:pic>
        <p:nvPicPr>
          <p:cNvPr id="7178" name="Picture 10"/>
          <p:cNvPicPr>
            <a:picLocks noChangeAspect="1" noChangeArrowheads="1"/>
          </p:cNvPicPr>
          <p:nvPr/>
        </p:nvPicPr>
        <p:blipFill>
          <a:blip r:embed="rId4" cstate="print"/>
          <a:srcRect/>
          <a:stretch>
            <a:fillRect/>
          </a:stretch>
        </p:blipFill>
        <p:spPr bwMode="auto">
          <a:xfrm>
            <a:off x="5867400" y="4038600"/>
            <a:ext cx="2971800" cy="2236788"/>
          </a:xfrm>
          <a:prstGeom prst="rect">
            <a:avLst/>
          </a:prstGeom>
          <a:ln>
            <a:noFill/>
          </a:ln>
          <a:effectLst>
            <a:outerShdw blurRad="292100" dist="139700" dir="2700000" algn="tl" rotWithShape="0">
              <a:srgbClr val="333333">
                <a:alpha val="65000"/>
              </a:srgbClr>
            </a:outerShdw>
          </a:effectLst>
        </p:spPr>
      </p:pic>
      <p:pic>
        <p:nvPicPr>
          <p:cNvPr id="7179" name="Picture 11"/>
          <p:cNvPicPr>
            <a:picLocks noChangeAspect="1" noChangeArrowheads="1"/>
          </p:cNvPicPr>
          <p:nvPr/>
        </p:nvPicPr>
        <p:blipFill>
          <a:blip r:embed="rId5" cstate="print"/>
          <a:srcRect/>
          <a:stretch>
            <a:fillRect/>
          </a:stretch>
        </p:blipFill>
        <p:spPr bwMode="auto">
          <a:xfrm>
            <a:off x="5867400" y="1981200"/>
            <a:ext cx="2916238" cy="1685925"/>
          </a:xfrm>
          <a:prstGeom prst="rect">
            <a:avLst/>
          </a:prstGeom>
          <a:ln>
            <a:noFill/>
          </a:ln>
          <a:effectLst>
            <a:outerShdw blurRad="292100" dist="139700" dir="2700000" algn="tl" rotWithShape="0">
              <a:srgbClr val="333333">
                <a:alpha val="65000"/>
              </a:srgbClr>
            </a:outerShdw>
          </a:effectLst>
        </p:spPr>
      </p:pic>
      <p:sp>
        <p:nvSpPr>
          <p:cNvPr id="40967" name="Text Box 7"/>
          <p:cNvSpPr txBox="1">
            <a:spLocks noChangeArrowheads="1"/>
          </p:cNvSpPr>
          <p:nvPr/>
        </p:nvSpPr>
        <p:spPr bwMode="auto">
          <a:xfrm>
            <a:off x="7589838" y="6248400"/>
            <a:ext cx="1325562" cy="492125"/>
          </a:xfrm>
          <a:prstGeom prst="rect">
            <a:avLst/>
          </a:prstGeom>
          <a:noFill/>
          <a:ln w="9525">
            <a:noFill/>
            <a:miter lim="800000"/>
            <a:headEnd/>
            <a:tailEnd/>
          </a:ln>
        </p:spPr>
        <p:txBody>
          <a:bodyPr>
            <a:spAutoFit/>
          </a:bodyPr>
          <a:lstStyle/>
          <a:p>
            <a:r>
              <a:rPr lang="en-US" sz="1000">
                <a:latin typeface="Calibri" pitchFamily="34" charset="0"/>
              </a:rPr>
              <a:t>Smog day, Toronto  </a:t>
            </a:r>
            <a:r>
              <a:rPr lang="en-US" sz="800">
                <a:latin typeface="Calibri" pitchFamily="34" charset="0"/>
              </a:rPr>
              <a:t>Source: Green Party of Canada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5"/>
          <p:cNvSpPr txBox="1">
            <a:spLocks noChangeArrowheads="1"/>
          </p:cNvSpPr>
          <p:nvPr/>
        </p:nvSpPr>
        <p:spPr bwMode="auto">
          <a:xfrm>
            <a:off x="0" y="0"/>
            <a:ext cx="9144000" cy="1628775"/>
          </a:xfrm>
          <a:prstGeom prst="rect">
            <a:avLst/>
          </a:prstGeom>
          <a:solidFill>
            <a:schemeClr val="accent1"/>
          </a:solidFill>
          <a:ln w="9525">
            <a:noFill/>
            <a:miter lim="800000"/>
            <a:headEnd/>
            <a:tailEnd/>
          </a:ln>
        </p:spPr>
        <p:txBody>
          <a:bodyPr/>
          <a:lstStyle/>
          <a:p>
            <a:endParaRPr lang="en-US"/>
          </a:p>
        </p:txBody>
      </p:sp>
      <p:sp>
        <p:nvSpPr>
          <p:cNvPr id="13315" name="Rectangle 2"/>
          <p:cNvSpPr>
            <a:spLocks noGrp="1" noChangeArrowheads="1"/>
          </p:cNvSpPr>
          <p:nvPr>
            <p:ph type="title"/>
          </p:nvPr>
        </p:nvSpPr>
        <p:spPr>
          <a:xfrm>
            <a:off x="698500" y="274638"/>
            <a:ext cx="7150100" cy="1143000"/>
          </a:xfrm>
        </p:spPr>
        <p:txBody>
          <a:bodyPr rtlCol="0">
            <a:noAutofit/>
          </a:bodyPr>
          <a:lstStyle/>
          <a:p>
            <a:pPr algn="l" eaLnBrk="1" fontAlgn="auto" hangingPunct="1">
              <a:spcAft>
                <a:spcPts val="0"/>
              </a:spcAft>
              <a:defRPr/>
            </a:pPr>
            <a:r>
              <a:rPr lang="en-US" dirty="0" smtClean="0">
                <a:solidFill>
                  <a:schemeClr val="bg1">
                    <a:lumMod val="95000"/>
                  </a:schemeClr>
                </a:solidFill>
                <a:latin typeface="Calibri" pitchFamily="34" charset="0"/>
              </a:rPr>
              <a:t>Impacts: w</a:t>
            </a:r>
            <a:r>
              <a:rPr lang="en-US" dirty="0" smtClean="0">
                <a:solidFill>
                  <a:srgbClr val="F2F2F2"/>
                </a:solidFill>
                <a:latin typeface="Calibri" pitchFamily="34" charset="0"/>
              </a:rPr>
              <a:t>ater</a:t>
            </a:r>
          </a:p>
        </p:txBody>
      </p:sp>
      <p:sp>
        <p:nvSpPr>
          <p:cNvPr id="13316" name="Rectangle 3"/>
          <p:cNvSpPr>
            <a:spLocks noGrp="1" noChangeArrowheads="1"/>
          </p:cNvSpPr>
          <p:nvPr>
            <p:ph type="body" sz="half" idx="4294967295"/>
          </p:nvPr>
        </p:nvSpPr>
        <p:spPr>
          <a:xfrm>
            <a:off x="4953000" y="1905000"/>
            <a:ext cx="4191000" cy="3810000"/>
          </a:xfrm>
        </p:spPr>
        <p:txBody>
          <a:bodyPr rtlCol="0">
            <a:normAutofit fontScale="92500" lnSpcReduction="20000"/>
          </a:bodyPr>
          <a:lstStyle/>
          <a:p>
            <a:pPr eaLnBrk="1" fontAlgn="auto" hangingPunct="1">
              <a:spcAft>
                <a:spcPct val="7500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Storm water runoff closes public beaches and harms environment</a:t>
            </a:r>
          </a:p>
          <a:p>
            <a:pPr eaLnBrk="1" fontAlgn="auto" hangingPunct="1">
              <a:spcAft>
                <a:spcPct val="7500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Water shortages limit recreational options, create impacts in natural areas and can limit other  healthy activities (e.g., community gardens)</a:t>
            </a:r>
          </a:p>
          <a:p>
            <a:pPr eaLnBrk="1" fontAlgn="auto" hangingPunct="1">
              <a:lnSpc>
                <a:spcPct val="90000"/>
              </a:lnSpc>
              <a:spcAft>
                <a:spcPts val="0"/>
              </a:spcAft>
              <a:buClr>
                <a:schemeClr val="accent1">
                  <a:lumMod val="60000"/>
                  <a:lumOff val="40000"/>
                </a:schemeClr>
              </a:buClr>
              <a:buFontTx/>
              <a:buNone/>
              <a:defRPr/>
            </a:pPr>
            <a:endParaRPr lang="en-US" sz="2800" dirty="0" smtClean="0">
              <a:solidFill>
                <a:schemeClr val="tx1">
                  <a:lumMod val="65000"/>
                  <a:lumOff val="35000"/>
                </a:schemeClr>
              </a:solidFill>
            </a:endParaRPr>
          </a:p>
        </p:txBody>
      </p:sp>
      <p:pic>
        <p:nvPicPr>
          <p:cNvPr id="8198" name="Picture 8"/>
          <p:cNvPicPr>
            <a:picLocks noChangeAspect="1" noChangeArrowheads="1"/>
          </p:cNvPicPr>
          <p:nvPr/>
        </p:nvPicPr>
        <p:blipFill>
          <a:blip r:embed="rId3" cstate="print"/>
          <a:srcRect/>
          <a:stretch>
            <a:fillRect/>
          </a:stretch>
        </p:blipFill>
        <p:spPr bwMode="auto">
          <a:xfrm>
            <a:off x="1676400" y="1828800"/>
            <a:ext cx="1981200" cy="1917700"/>
          </a:xfrm>
          <a:prstGeom prst="rect">
            <a:avLst/>
          </a:prstGeom>
          <a:ln>
            <a:noFill/>
          </a:ln>
          <a:effectLst>
            <a:outerShdw blurRad="292100" dist="139700" dir="2700000" algn="tl" rotWithShape="0">
              <a:srgbClr val="333333">
                <a:alpha val="65000"/>
              </a:srgbClr>
            </a:outerShdw>
          </a:effectLst>
        </p:spPr>
      </p:pic>
      <p:pic>
        <p:nvPicPr>
          <p:cNvPr id="43013" name="Picture 8" descr="umbrella graphic"/>
          <p:cNvPicPr>
            <a:picLocks noChangeAspect="1" noChangeArrowheads="1"/>
          </p:cNvPicPr>
          <p:nvPr/>
        </p:nvPicPr>
        <p:blipFill>
          <a:blip r:embed="rId4" cstate="print"/>
          <a:srcRect/>
          <a:stretch>
            <a:fillRect/>
          </a:stretch>
        </p:blipFill>
        <p:spPr bwMode="auto">
          <a:xfrm>
            <a:off x="7391400" y="0"/>
            <a:ext cx="1295400" cy="1676400"/>
          </a:xfrm>
          <a:prstGeom prst="rect">
            <a:avLst/>
          </a:prstGeom>
          <a:noFill/>
          <a:ln w="9525">
            <a:noFill/>
            <a:miter lim="800000"/>
            <a:headEnd/>
            <a:tailEnd/>
          </a:ln>
        </p:spPr>
      </p:pic>
      <p:pic>
        <p:nvPicPr>
          <p:cNvPr id="8201" name="Picture 9"/>
          <p:cNvPicPr>
            <a:picLocks noChangeAspect="1" noChangeArrowheads="1"/>
          </p:cNvPicPr>
          <p:nvPr/>
        </p:nvPicPr>
        <p:blipFill>
          <a:blip r:embed="rId5" cstate="print"/>
          <a:srcRect/>
          <a:stretch>
            <a:fillRect/>
          </a:stretch>
        </p:blipFill>
        <p:spPr bwMode="auto">
          <a:xfrm>
            <a:off x="609600" y="3962400"/>
            <a:ext cx="39624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5"/>
          <p:cNvSpPr txBox="1">
            <a:spLocks noChangeArrowheads="1"/>
          </p:cNvSpPr>
          <p:nvPr/>
        </p:nvSpPr>
        <p:spPr bwMode="auto">
          <a:xfrm>
            <a:off x="0" y="0"/>
            <a:ext cx="9144000" cy="1628775"/>
          </a:xfrm>
          <a:prstGeom prst="rect">
            <a:avLst/>
          </a:prstGeom>
          <a:solidFill>
            <a:schemeClr val="accent1"/>
          </a:solidFill>
          <a:ln w="9525">
            <a:noFill/>
            <a:miter lim="800000"/>
            <a:headEnd/>
            <a:tailEnd/>
          </a:ln>
        </p:spPr>
        <p:txBody>
          <a:bodyPr/>
          <a:lstStyle/>
          <a:p>
            <a:endParaRPr lang="en-US"/>
          </a:p>
        </p:txBody>
      </p:sp>
      <p:sp>
        <p:nvSpPr>
          <p:cNvPr id="45058" name="Rectangle 2"/>
          <p:cNvSpPr>
            <a:spLocks noGrp="1" noChangeArrowheads="1"/>
          </p:cNvSpPr>
          <p:nvPr>
            <p:ph type="title"/>
          </p:nvPr>
        </p:nvSpPr>
        <p:spPr>
          <a:xfrm>
            <a:off x="228600" y="76200"/>
            <a:ext cx="6705600" cy="1431925"/>
          </a:xfrm>
        </p:spPr>
        <p:txBody>
          <a:bodyPr/>
          <a:lstStyle/>
          <a:p>
            <a:pPr algn="l" eaLnBrk="1" hangingPunct="1"/>
            <a:r>
              <a:rPr lang="en-US" sz="4000" smtClean="0">
                <a:solidFill>
                  <a:srgbClr val="F2F2F2"/>
                </a:solidFill>
                <a:latin typeface="Calibri" pitchFamily="34" charset="0"/>
              </a:rPr>
              <a:t>Impacts: children and youth</a:t>
            </a:r>
          </a:p>
        </p:txBody>
      </p:sp>
      <p:pic>
        <p:nvPicPr>
          <p:cNvPr id="9220" name="Picture 3" descr="Fat_Kids_m146177"/>
          <p:cNvPicPr>
            <a:picLocks noGrp="1" noChangeAspect="1" noChangeArrowheads="1"/>
          </p:cNvPicPr>
          <p:nvPr>
            <p:ph type="clipArt" sz="half" idx="1"/>
          </p:nvPr>
        </p:nvPicPr>
        <p:blipFill>
          <a:blip r:embed="rId3" cstate="print"/>
          <a:srcRect/>
          <a:stretch>
            <a:fillRect/>
          </a:stretch>
        </p:blipFill>
        <p:spPr>
          <a:xfrm>
            <a:off x="457200" y="1905000"/>
            <a:ext cx="2438400" cy="1843088"/>
          </a:xfrm>
          <a:effectLst>
            <a:outerShdw blurRad="292100" dist="139700" dir="2700000" algn="tl" rotWithShape="0">
              <a:srgbClr val="333333">
                <a:alpha val="65000"/>
              </a:srgbClr>
            </a:outerShdw>
          </a:effectLst>
        </p:spPr>
      </p:pic>
      <p:sp>
        <p:nvSpPr>
          <p:cNvPr id="14341" name="Rectangle 4"/>
          <p:cNvSpPr>
            <a:spLocks noGrp="1" noChangeArrowheads="1"/>
          </p:cNvSpPr>
          <p:nvPr>
            <p:ph type="body" sz="half" idx="2"/>
          </p:nvPr>
        </p:nvSpPr>
        <p:spPr>
          <a:xfrm>
            <a:off x="3810000" y="1676400"/>
            <a:ext cx="4953000" cy="4648200"/>
          </a:xfrm>
        </p:spPr>
        <p:txBody>
          <a:bodyPr rtlCol="0">
            <a:normAutofit fontScale="85000" lnSpcReduction="20000"/>
          </a:bodyPr>
          <a:lstStyle/>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The rate of overweight Canadian kids has nearly tripled since 1981 </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National “inactivity level” in youth averages 58% in BC</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Highly predictive – a “conveyor belt” to being overweight or obese as adults</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1 in 3 will be diabetic</a:t>
            </a:r>
          </a:p>
          <a:p>
            <a:pPr eaLnBrk="1" fontAlgn="auto" hangingPunct="1">
              <a:spcAft>
                <a:spcPts val="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Average residents of pedestrian-friendly places weigh 7lb less than average resident in sprawling </a:t>
            </a:r>
            <a:r>
              <a:rPr lang="en-US" sz="2800" dirty="0" err="1" smtClean="0">
                <a:solidFill>
                  <a:schemeClr val="tx1">
                    <a:lumMod val="65000"/>
                    <a:lumOff val="35000"/>
                  </a:schemeClr>
                </a:solidFill>
                <a:latin typeface="Calibri" pitchFamily="34" charset="0"/>
              </a:rPr>
              <a:t>neighbourhood</a:t>
            </a:r>
            <a:endParaRPr lang="en-US" sz="2800" dirty="0" smtClean="0">
              <a:solidFill>
                <a:schemeClr val="tx1">
                  <a:lumMod val="65000"/>
                  <a:lumOff val="35000"/>
                </a:schemeClr>
              </a:solidFill>
              <a:latin typeface="Calibri" pitchFamily="34" charset="0"/>
            </a:endParaRPr>
          </a:p>
        </p:txBody>
      </p:sp>
      <p:pic>
        <p:nvPicPr>
          <p:cNvPr id="45061" name="Picture 7" descr="umbrella graphic"/>
          <p:cNvPicPr>
            <a:picLocks noChangeAspect="1" noChangeArrowheads="1"/>
          </p:cNvPicPr>
          <p:nvPr/>
        </p:nvPicPr>
        <p:blipFill>
          <a:blip r:embed="rId4" cstate="print"/>
          <a:srcRect/>
          <a:stretch>
            <a:fillRect/>
          </a:stretch>
        </p:blipFill>
        <p:spPr bwMode="auto">
          <a:xfrm>
            <a:off x="7391400" y="0"/>
            <a:ext cx="1295400" cy="1676400"/>
          </a:xfrm>
          <a:prstGeom prst="rect">
            <a:avLst/>
          </a:prstGeom>
          <a:noFill/>
          <a:ln w="9525">
            <a:noFill/>
            <a:miter lim="800000"/>
            <a:headEnd/>
            <a:tailEnd/>
          </a:ln>
        </p:spPr>
      </p:pic>
      <p:pic>
        <p:nvPicPr>
          <p:cNvPr id="9223" name="Picture 7"/>
          <p:cNvPicPr>
            <a:picLocks noChangeAspect="1" noChangeArrowheads="1"/>
          </p:cNvPicPr>
          <p:nvPr/>
        </p:nvPicPr>
        <p:blipFill>
          <a:blip r:embed="rId5" cstate="print"/>
          <a:srcRect/>
          <a:stretch>
            <a:fillRect/>
          </a:stretch>
        </p:blipFill>
        <p:spPr bwMode="auto">
          <a:xfrm>
            <a:off x="457200" y="4114800"/>
            <a:ext cx="2000250"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5"/>
          <p:cNvSpPr txBox="1">
            <a:spLocks noChangeArrowheads="1"/>
          </p:cNvSpPr>
          <p:nvPr/>
        </p:nvSpPr>
        <p:spPr bwMode="auto">
          <a:xfrm>
            <a:off x="0" y="0"/>
            <a:ext cx="9144000" cy="1628775"/>
          </a:xfrm>
          <a:prstGeom prst="rect">
            <a:avLst/>
          </a:prstGeom>
          <a:solidFill>
            <a:schemeClr val="accent1"/>
          </a:solidFill>
          <a:ln w="9525">
            <a:noFill/>
            <a:miter lim="800000"/>
            <a:headEnd/>
            <a:tailEnd/>
          </a:ln>
        </p:spPr>
        <p:txBody>
          <a:bodyPr/>
          <a:lstStyle/>
          <a:p>
            <a:endParaRPr lang="en-US"/>
          </a:p>
        </p:txBody>
      </p:sp>
      <p:sp>
        <p:nvSpPr>
          <p:cNvPr id="15363" name="Rectangle 2"/>
          <p:cNvSpPr>
            <a:spLocks noGrp="1" noChangeArrowheads="1"/>
          </p:cNvSpPr>
          <p:nvPr>
            <p:ph type="title"/>
          </p:nvPr>
        </p:nvSpPr>
        <p:spPr/>
        <p:txBody>
          <a:bodyPr>
            <a:noAutofit/>
          </a:bodyPr>
          <a:lstStyle/>
          <a:p>
            <a:pPr algn="l" eaLnBrk="1" hangingPunct="1"/>
            <a:r>
              <a:rPr lang="en-US" smtClean="0">
                <a:solidFill>
                  <a:srgbClr val="F2F2F2"/>
                </a:solidFill>
                <a:latin typeface="Calibri" pitchFamily="34" charset="0"/>
              </a:rPr>
              <a:t>Impacts: injuries</a:t>
            </a:r>
          </a:p>
        </p:txBody>
      </p:sp>
      <p:sp>
        <p:nvSpPr>
          <p:cNvPr id="47107" name="Rectangle 3"/>
          <p:cNvSpPr>
            <a:spLocks noGrp="1" noChangeArrowheads="1"/>
          </p:cNvSpPr>
          <p:nvPr>
            <p:ph type="body" sz="half" idx="1"/>
          </p:nvPr>
        </p:nvSpPr>
        <p:spPr>
          <a:xfrm>
            <a:off x="228600" y="1752600"/>
            <a:ext cx="4648200" cy="4876800"/>
          </a:xfrm>
        </p:spPr>
        <p:txBody>
          <a:bodyPr/>
          <a:lstStyle/>
          <a:p>
            <a:pPr eaLnBrk="1" hangingPunct="1">
              <a:lnSpc>
                <a:spcPct val="90000"/>
              </a:lnSpc>
              <a:spcAft>
                <a:spcPct val="20000"/>
              </a:spcAft>
            </a:pPr>
            <a:r>
              <a:rPr lang="en-US" sz="2800" smtClean="0">
                <a:latin typeface="Calibri" pitchFamily="34" charset="0"/>
                <a:cs typeface="Arial" charset="0"/>
              </a:rPr>
              <a:t>Cyclist - pedestrian fatalities higher than driving </a:t>
            </a:r>
            <a:endParaRPr lang="en-US" sz="2800" smtClean="0">
              <a:latin typeface="Calibri" pitchFamily="34" charset="0"/>
            </a:endParaRPr>
          </a:p>
          <a:p>
            <a:pPr eaLnBrk="1" hangingPunct="1">
              <a:lnSpc>
                <a:spcPct val="90000"/>
              </a:lnSpc>
              <a:spcAft>
                <a:spcPct val="20000"/>
              </a:spcAft>
            </a:pPr>
            <a:r>
              <a:rPr lang="en-US" sz="2800" smtClean="0">
                <a:latin typeface="Calibri" pitchFamily="34" charset="0"/>
                <a:cs typeface="Times New Roman" pitchFamily="18" charset="0"/>
              </a:rPr>
              <a:t>Seniors and school kids most vulnerable</a:t>
            </a:r>
          </a:p>
          <a:p>
            <a:pPr eaLnBrk="1" hangingPunct="1">
              <a:lnSpc>
                <a:spcPct val="90000"/>
              </a:lnSpc>
              <a:spcAft>
                <a:spcPct val="20000"/>
              </a:spcAft>
            </a:pPr>
            <a:r>
              <a:rPr lang="en-US" sz="2800" smtClean="0">
                <a:latin typeface="Calibri" pitchFamily="34" charset="0"/>
                <a:cs typeface="Times New Roman" pitchFamily="18" charset="0"/>
              </a:rPr>
              <a:t>Road design - wide arterials most dangerous </a:t>
            </a:r>
          </a:p>
          <a:p>
            <a:pPr eaLnBrk="1" hangingPunct="1">
              <a:lnSpc>
                <a:spcPct val="90000"/>
              </a:lnSpc>
              <a:spcAft>
                <a:spcPct val="20000"/>
              </a:spcAft>
            </a:pPr>
            <a:r>
              <a:rPr lang="en-US" sz="2800" smtClean="0">
                <a:latin typeface="Calibri" pitchFamily="34" charset="0"/>
              </a:rPr>
              <a:t>Traffic calming - reducing vehicle speed reduces risk of pedestrian injury </a:t>
            </a:r>
          </a:p>
        </p:txBody>
      </p:sp>
      <p:pic>
        <p:nvPicPr>
          <p:cNvPr id="47108" name="Picture 8" descr="umbrella graphic"/>
          <p:cNvPicPr>
            <a:picLocks noChangeAspect="1" noChangeArrowheads="1"/>
          </p:cNvPicPr>
          <p:nvPr/>
        </p:nvPicPr>
        <p:blipFill>
          <a:blip r:embed="rId3" cstate="print"/>
          <a:srcRect/>
          <a:stretch>
            <a:fillRect/>
          </a:stretch>
        </p:blipFill>
        <p:spPr bwMode="auto">
          <a:xfrm>
            <a:off x="7450138" y="0"/>
            <a:ext cx="1236662" cy="1676400"/>
          </a:xfrm>
          <a:prstGeom prst="rect">
            <a:avLst/>
          </a:prstGeom>
          <a:noFill/>
          <a:ln w="9525">
            <a:noFill/>
            <a:miter lim="800000"/>
            <a:headEnd/>
            <a:tailEnd/>
          </a:ln>
        </p:spPr>
      </p:pic>
      <p:pic>
        <p:nvPicPr>
          <p:cNvPr id="10248" name="Picture 8"/>
          <p:cNvPicPr>
            <a:picLocks noChangeAspect="1" noChangeArrowheads="1"/>
          </p:cNvPicPr>
          <p:nvPr/>
        </p:nvPicPr>
        <p:blipFill>
          <a:blip r:embed="rId4" cstate="print">
            <a:lum bright="-10000" contrast="10000"/>
          </a:blip>
          <a:srcRect/>
          <a:stretch>
            <a:fillRect/>
          </a:stretch>
        </p:blipFill>
        <p:spPr bwMode="auto">
          <a:xfrm>
            <a:off x="5715000" y="4419600"/>
            <a:ext cx="2938463" cy="2019300"/>
          </a:xfrm>
          <a:prstGeom prst="rect">
            <a:avLst/>
          </a:prstGeom>
          <a:ln>
            <a:noFill/>
          </a:ln>
          <a:effectLst>
            <a:outerShdw blurRad="292100" dist="139700" dir="2700000" algn="tl" rotWithShape="0">
              <a:srgbClr val="333333">
                <a:alpha val="65000"/>
              </a:srgbClr>
            </a:outerShdw>
          </a:effectLst>
        </p:spPr>
      </p:pic>
      <p:pic>
        <p:nvPicPr>
          <p:cNvPr id="10249" name="Picture 9"/>
          <p:cNvPicPr>
            <a:picLocks noChangeAspect="1" noChangeArrowheads="1"/>
          </p:cNvPicPr>
          <p:nvPr/>
        </p:nvPicPr>
        <p:blipFill>
          <a:blip r:embed="rId5" cstate="print"/>
          <a:srcRect/>
          <a:stretch>
            <a:fillRect/>
          </a:stretch>
        </p:blipFill>
        <p:spPr bwMode="auto">
          <a:xfrm>
            <a:off x="5715000" y="2133600"/>
            <a:ext cx="2903538" cy="1828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5"/>
          <p:cNvSpPr txBox="1">
            <a:spLocks noChangeArrowheads="1"/>
          </p:cNvSpPr>
          <p:nvPr/>
        </p:nvSpPr>
        <p:spPr bwMode="auto">
          <a:xfrm>
            <a:off x="0" y="0"/>
            <a:ext cx="9144000" cy="1628775"/>
          </a:xfrm>
          <a:prstGeom prst="rect">
            <a:avLst/>
          </a:prstGeom>
          <a:solidFill>
            <a:schemeClr val="accent1"/>
          </a:solidFill>
          <a:ln w="9525">
            <a:noFill/>
            <a:miter lim="800000"/>
            <a:headEnd/>
            <a:tailEnd/>
          </a:ln>
        </p:spPr>
        <p:txBody>
          <a:bodyPr/>
          <a:lstStyle/>
          <a:p>
            <a:endParaRPr lang="en-US"/>
          </a:p>
        </p:txBody>
      </p:sp>
      <p:sp>
        <p:nvSpPr>
          <p:cNvPr id="16387" name="Rectangle 2"/>
          <p:cNvSpPr>
            <a:spLocks noGrp="1" noChangeArrowheads="1"/>
          </p:cNvSpPr>
          <p:nvPr>
            <p:ph type="title"/>
          </p:nvPr>
        </p:nvSpPr>
        <p:spPr>
          <a:xfrm>
            <a:off x="457200" y="274638"/>
            <a:ext cx="6248400" cy="1143000"/>
          </a:xfrm>
        </p:spPr>
        <p:txBody>
          <a:bodyPr rtlCol="0">
            <a:noAutofit/>
          </a:bodyPr>
          <a:lstStyle/>
          <a:p>
            <a:pPr algn="l" eaLnBrk="1" fontAlgn="auto" hangingPunct="1">
              <a:spcAft>
                <a:spcPts val="0"/>
              </a:spcAft>
              <a:defRPr/>
            </a:pPr>
            <a:r>
              <a:rPr lang="en-US" sz="4000" dirty="0" smtClean="0">
                <a:solidFill>
                  <a:schemeClr val="bg1">
                    <a:lumMod val="95000"/>
                  </a:schemeClr>
                </a:solidFill>
                <a:latin typeface="Calibri" pitchFamily="34" charset="0"/>
              </a:rPr>
              <a:t>Impacts: mental health</a:t>
            </a:r>
            <a:endParaRPr lang="en-US" sz="4000" dirty="0" smtClean="0">
              <a:solidFill>
                <a:schemeClr val="bg1"/>
              </a:solidFill>
              <a:latin typeface="Calibri" pitchFamily="34" charset="0"/>
            </a:endParaRPr>
          </a:p>
        </p:txBody>
      </p:sp>
      <p:sp>
        <p:nvSpPr>
          <p:cNvPr id="16388" name="Rectangle 3"/>
          <p:cNvSpPr>
            <a:spLocks noGrp="1" noChangeArrowheads="1"/>
          </p:cNvSpPr>
          <p:nvPr>
            <p:ph type="body" sz="half" idx="2"/>
          </p:nvPr>
        </p:nvSpPr>
        <p:spPr>
          <a:xfrm>
            <a:off x="4410075" y="1798638"/>
            <a:ext cx="4733925" cy="4525962"/>
          </a:xfrm>
        </p:spPr>
        <p:txBody>
          <a:bodyPr rtlCol="0">
            <a:normAutofit fontScale="85000" lnSpcReduction="20000"/>
          </a:bodyPr>
          <a:lstStyle/>
          <a:p>
            <a:pPr eaLnBrk="1" fontAlgn="auto" hangingPunct="1">
              <a:lnSpc>
                <a:spcPct val="90000"/>
              </a:lnSpc>
              <a:spcAft>
                <a:spcPts val="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Loneliness and isolation are toxic; social relationships are healthy</a:t>
            </a:r>
          </a:p>
          <a:p>
            <a:pPr eaLnBrk="1" fontAlgn="auto" hangingPunct="1">
              <a:lnSpc>
                <a:spcPct val="90000"/>
              </a:lnSpc>
              <a:spcAft>
                <a:spcPts val="0"/>
              </a:spcAft>
              <a:buClr>
                <a:schemeClr val="accent1">
                  <a:lumMod val="60000"/>
                  <a:lumOff val="40000"/>
                </a:schemeClr>
              </a:buClr>
              <a:defRPr/>
            </a:pPr>
            <a:r>
              <a:rPr lang="en-US" sz="2800" dirty="0" smtClean="0">
                <a:solidFill>
                  <a:schemeClr val="tx1">
                    <a:lumMod val="65000"/>
                    <a:lumOff val="35000"/>
                  </a:schemeClr>
                </a:solidFill>
                <a:latin typeface="Calibri" pitchFamily="34" charset="0"/>
              </a:rPr>
              <a:t>People with strong social networks:</a:t>
            </a:r>
          </a:p>
          <a:p>
            <a:pPr lvl="1" eaLnBrk="1" fontAlgn="auto" hangingPunct="1">
              <a:lnSpc>
                <a:spcPct val="90000"/>
              </a:lnSpc>
              <a:spcAft>
                <a:spcPts val="0"/>
              </a:spcAft>
              <a:buClr>
                <a:schemeClr val="accent1">
                  <a:lumMod val="75000"/>
                </a:schemeClr>
              </a:buClr>
              <a:defRPr/>
            </a:pPr>
            <a:r>
              <a:rPr lang="en-US" sz="2400" dirty="0" smtClean="0">
                <a:solidFill>
                  <a:schemeClr val="tx1">
                    <a:lumMod val="65000"/>
                    <a:lumOff val="35000"/>
                  </a:schemeClr>
                </a:solidFill>
                <a:latin typeface="Calibri" pitchFamily="34" charset="0"/>
              </a:rPr>
              <a:t>Live longer;</a:t>
            </a:r>
          </a:p>
          <a:p>
            <a:pPr lvl="1" eaLnBrk="1" fontAlgn="auto" hangingPunct="1">
              <a:lnSpc>
                <a:spcPct val="90000"/>
              </a:lnSpc>
              <a:spcAft>
                <a:spcPts val="0"/>
              </a:spcAft>
              <a:buClr>
                <a:schemeClr val="accent1">
                  <a:lumMod val="75000"/>
                </a:schemeClr>
              </a:buClr>
              <a:defRPr/>
            </a:pPr>
            <a:r>
              <a:rPr lang="en-US" sz="2400" dirty="0" smtClean="0">
                <a:solidFill>
                  <a:schemeClr val="tx1">
                    <a:lumMod val="65000"/>
                    <a:lumOff val="35000"/>
                  </a:schemeClr>
                </a:solidFill>
                <a:latin typeface="Calibri" pitchFamily="34" charset="0"/>
              </a:rPr>
              <a:t>Have less heart disease;</a:t>
            </a:r>
          </a:p>
          <a:p>
            <a:pPr lvl="1" eaLnBrk="1" fontAlgn="auto" hangingPunct="1">
              <a:lnSpc>
                <a:spcPct val="90000"/>
              </a:lnSpc>
              <a:spcAft>
                <a:spcPts val="0"/>
              </a:spcAft>
              <a:buClr>
                <a:schemeClr val="accent1">
                  <a:lumMod val="75000"/>
                </a:schemeClr>
              </a:buClr>
              <a:defRPr/>
            </a:pPr>
            <a:r>
              <a:rPr lang="en-US" sz="2400" dirty="0" smtClean="0">
                <a:solidFill>
                  <a:schemeClr val="tx1">
                    <a:lumMod val="65000"/>
                    <a:lumOff val="35000"/>
                  </a:schemeClr>
                </a:solidFill>
                <a:latin typeface="Calibri" pitchFamily="34" charset="0"/>
              </a:rPr>
              <a:t>Are less depressed and use alcohol and drugs less;</a:t>
            </a:r>
          </a:p>
          <a:p>
            <a:pPr lvl="1" eaLnBrk="1" fontAlgn="auto" hangingPunct="1">
              <a:lnSpc>
                <a:spcPct val="90000"/>
              </a:lnSpc>
              <a:spcAft>
                <a:spcPts val="0"/>
              </a:spcAft>
              <a:buClr>
                <a:schemeClr val="accent1">
                  <a:lumMod val="75000"/>
                </a:schemeClr>
              </a:buClr>
              <a:defRPr/>
            </a:pPr>
            <a:r>
              <a:rPr lang="en-US" sz="2400" dirty="0" smtClean="0">
                <a:solidFill>
                  <a:schemeClr val="tx1">
                    <a:lumMod val="65000"/>
                    <a:lumOff val="35000"/>
                  </a:schemeClr>
                </a:solidFill>
                <a:latin typeface="Calibri" pitchFamily="34" charset="0"/>
              </a:rPr>
              <a:t>Have fewer teen births;</a:t>
            </a:r>
          </a:p>
          <a:p>
            <a:pPr lvl="1" eaLnBrk="1" fontAlgn="auto" hangingPunct="1">
              <a:lnSpc>
                <a:spcPct val="90000"/>
              </a:lnSpc>
              <a:spcAft>
                <a:spcPts val="0"/>
              </a:spcAft>
              <a:buClr>
                <a:schemeClr val="accent1">
                  <a:lumMod val="75000"/>
                </a:schemeClr>
              </a:buClr>
              <a:defRPr/>
            </a:pPr>
            <a:r>
              <a:rPr lang="en-US" sz="2400" dirty="0" smtClean="0">
                <a:solidFill>
                  <a:schemeClr val="tx1">
                    <a:lumMod val="65000"/>
                    <a:lumOff val="35000"/>
                  </a:schemeClr>
                </a:solidFill>
                <a:latin typeface="Calibri" pitchFamily="34" charset="0"/>
              </a:rPr>
              <a:t>Are healthier overall.</a:t>
            </a:r>
          </a:p>
          <a:p>
            <a:pPr eaLnBrk="1" fontAlgn="auto" hangingPunct="1">
              <a:lnSpc>
                <a:spcPct val="90000"/>
              </a:lnSpc>
              <a:spcAft>
                <a:spcPts val="0"/>
              </a:spcAft>
              <a:buClr>
                <a:schemeClr val="accent1">
                  <a:lumMod val="60000"/>
                  <a:lumOff val="40000"/>
                </a:schemeClr>
              </a:buClr>
              <a:defRPr/>
            </a:pPr>
            <a:r>
              <a:rPr lang="en-US" sz="2600" dirty="0" smtClean="0">
                <a:solidFill>
                  <a:schemeClr val="tx1">
                    <a:lumMod val="65000"/>
                    <a:lumOff val="35000"/>
                  </a:schemeClr>
                </a:solidFill>
                <a:latin typeface="Calibri" pitchFamily="34" charset="0"/>
              </a:rPr>
              <a:t>For every 10 minutes a person spends in a daily car commute, time spent in community activities falls by 10%</a:t>
            </a:r>
          </a:p>
        </p:txBody>
      </p:sp>
      <p:pic>
        <p:nvPicPr>
          <p:cNvPr id="49156" name="Picture 8" descr="umbrella graphic"/>
          <p:cNvPicPr>
            <a:picLocks noChangeAspect="1" noChangeArrowheads="1"/>
          </p:cNvPicPr>
          <p:nvPr/>
        </p:nvPicPr>
        <p:blipFill>
          <a:blip r:embed="rId3" cstate="print"/>
          <a:srcRect/>
          <a:stretch>
            <a:fillRect/>
          </a:stretch>
        </p:blipFill>
        <p:spPr bwMode="auto">
          <a:xfrm>
            <a:off x="7450138" y="0"/>
            <a:ext cx="1236662" cy="1676400"/>
          </a:xfrm>
          <a:prstGeom prst="rect">
            <a:avLst/>
          </a:prstGeom>
          <a:noFill/>
          <a:ln w="9525">
            <a:noFill/>
            <a:miter lim="800000"/>
            <a:headEnd/>
            <a:tailEnd/>
          </a:ln>
        </p:spPr>
      </p:pic>
      <p:pic>
        <p:nvPicPr>
          <p:cNvPr id="11273" name="Picture 9"/>
          <p:cNvPicPr>
            <a:picLocks noChangeAspect="1" noChangeArrowheads="1"/>
          </p:cNvPicPr>
          <p:nvPr/>
        </p:nvPicPr>
        <p:blipFill>
          <a:blip r:embed="rId4" cstate="print"/>
          <a:srcRect/>
          <a:stretch>
            <a:fillRect/>
          </a:stretch>
        </p:blipFill>
        <p:spPr bwMode="auto">
          <a:xfrm>
            <a:off x="609600" y="4038600"/>
            <a:ext cx="2743200" cy="2057400"/>
          </a:xfrm>
          <a:prstGeom prst="rect">
            <a:avLst/>
          </a:prstGeom>
          <a:ln>
            <a:noFill/>
          </a:ln>
          <a:effectLst>
            <a:outerShdw blurRad="292100" dist="139700" dir="2700000" algn="tl" rotWithShape="0">
              <a:srgbClr val="333333">
                <a:alpha val="65000"/>
              </a:srgbClr>
            </a:outerShdw>
          </a:effectLst>
        </p:spPr>
      </p:pic>
      <p:pic>
        <p:nvPicPr>
          <p:cNvPr id="11274" name="Picture 10"/>
          <p:cNvPicPr>
            <a:picLocks noChangeAspect="1" noChangeArrowheads="1"/>
          </p:cNvPicPr>
          <p:nvPr/>
        </p:nvPicPr>
        <p:blipFill>
          <a:blip r:embed="rId5" cstate="print"/>
          <a:srcRect/>
          <a:stretch>
            <a:fillRect/>
          </a:stretch>
        </p:blipFill>
        <p:spPr bwMode="auto">
          <a:xfrm>
            <a:off x="533400" y="1828800"/>
            <a:ext cx="2840038"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Text Box 5"/>
          <p:cNvSpPr txBox="1">
            <a:spLocks noChangeArrowheads="1"/>
          </p:cNvSpPr>
          <p:nvPr/>
        </p:nvSpPr>
        <p:spPr bwMode="auto">
          <a:xfrm>
            <a:off x="0" y="0"/>
            <a:ext cx="9144000" cy="381000"/>
          </a:xfrm>
          <a:prstGeom prst="rect">
            <a:avLst/>
          </a:prstGeom>
          <a:solidFill>
            <a:srgbClr val="394587"/>
          </a:solidFill>
          <a:ln w="9525">
            <a:noFill/>
            <a:miter lim="800000"/>
            <a:headEnd/>
            <a:tailEnd/>
          </a:ln>
        </p:spPr>
        <p:txBody>
          <a:bodyPr/>
          <a:lstStyle/>
          <a:p>
            <a:endParaRPr lang="en-US"/>
          </a:p>
        </p:txBody>
      </p:sp>
      <p:pic>
        <p:nvPicPr>
          <p:cNvPr id="51202" name="Picture 3"/>
          <p:cNvPicPr>
            <a:picLocks noGrp="1" noChangeAspect="1" noChangeArrowheads="1"/>
          </p:cNvPicPr>
          <p:nvPr>
            <p:ph type="clipArt" sz="half" idx="4294967295"/>
          </p:nvPr>
        </p:nvPicPr>
        <p:blipFill>
          <a:blip r:embed="rId3" cstate="print"/>
          <a:srcRect/>
          <a:stretch>
            <a:fillRect/>
          </a:stretch>
        </p:blipFill>
        <p:spPr>
          <a:xfrm>
            <a:off x="0" y="381000"/>
            <a:ext cx="5856288" cy="6019800"/>
          </a:xfrm>
          <a:ln>
            <a:solidFill>
              <a:schemeClr val="tx1"/>
            </a:solidFill>
          </a:ln>
        </p:spPr>
      </p:pic>
      <p:sp>
        <p:nvSpPr>
          <p:cNvPr id="51203" name="Rectangle 6"/>
          <p:cNvSpPr>
            <a:spLocks noGrp="1" noChangeArrowheads="1"/>
          </p:cNvSpPr>
          <p:nvPr>
            <p:ph type="body" sz="half" idx="4294967295"/>
          </p:nvPr>
        </p:nvSpPr>
        <p:spPr>
          <a:xfrm>
            <a:off x="2133600" y="4343400"/>
            <a:ext cx="7010400" cy="2209800"/>
          </a:xfrm>
          <a:solidFill>
            <a:schemeClr val="bg1"/>
          </a:solidFill>
          <a:ln>
            <a:solidFill>
              <a:schemeClr val="tx1"/>
            </a:solidFill>
          </a:ln>
        </p:spPr>
        <p:txBody>
          <a:bodyPr/>
          <a:lstStyle/>
          <a:p>
            <a:pPr marL="0" indent="0" algn="ctr" eaLnBrk="1" hangingPunct="1">
              <a:buFontTx/>
              <a:buNone/>
            </a:pPr>
            <a:r>
              <a:rPr lang="en-US" smtClean="0">
                <a:latin typeface="Calibri" pitchFamily="34" charset="0"/>
              </a:rPr>
              <a:t>Health promotion approaches that focus only on education about individual behaviour change have had limited success.</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5"/>
          <p:cNvSpPr txBox="1">
            <a:spLocks noChangeArrowheads="1"/>
          </p:cNvSpPr>
          <p:nvPr/>
        </p:nvSpPr>
        <p:spPr bwMode="auto">
          <a:xfrm>
            <a:off x="0" y="0"/>
            <a:ext cx="9144000" cy="1628775"/>
          </a:xfrm>
          <a:prstGeom prst="rect">
            <a:avLst/>
          </a:prstGeom>
          <a:solidFill>
            <a:schemeClr val="accent1"/>
          </a:solidFill>
          <a:ln w="9525">
            <a:noFill/>
            <a:miter lim="800000"/>
            <a:headEnd/>
            <a:tailEnd/>
          </a:ln>
        </p:spPr>
        <p:txBody>
          <a:bodyPr/>
          <a:lstStyle/>
          <a:p>
            <a:endParaRPr lang="en-US"/>
          </a:p>
        </p:txBody>
      </p:sp>
      <p:pic>
        <p:nvPicPr>
          <p:cNvPr id="53250" name="Picture 2" descr="stranded peds"/>
          <p:cNvPicPr>
            <a:picLocks noChangeAspect="1" noChangeArrowheads="1"/>
          </p:cNvPicPr>
          <p:nvPr/>
        </p:nvPicPr>
        <p:blipFill>
          <a:blip r:embed="rId3" cstate="print">
            <a:lum bright="14000"/>
          </a:blip>
          <a:srcRect/>
          <a:stretch>
            <a:fillRect/>
          </a:stretch>
        </p:blipFill>
        <p:spPr bwMode="auto">
          <a:xfrm>
            <a:off x="2438400" y="1676400"/>
            <a:ext cx="4841875" cy="3306763"/>
          </a:xfrm>
          <a:prstGeom prst="rect">
            <a:avLst/>
          </a:prstGeom>
          <a:noFill/>
          <a:ln w="9525">
            <a:solidFill>
              <a:schemeClr val="tx1"/>
            </a:solidFill>
            <a:miter lim="800000"/>
            <a:headEnd/>
            <a:tailEnd/>
          </a:ln>
        </p:spPr>
      </p:pic>
      <p:sp>
        <p:nvSpPr>
          <p:cNvPr id="53251" name="Rectangle 3"/>
          <p:cNvSpPr>
            <a:spLocks noGrp="1" noChangeArrowheads="1"/>
          </p:cNvSpPr>
          <p:nvPr>
            <p:ph type="title"/>
          </p:nvPr>
        </p:nvSpPr>
        <p:spPr>
          <a:xfrm>
            <a:off x="0" y="228600"/>
            <a:ext cx="9144000" cy="701675"/>
          </a:xfrm>
        </p:spPr>
        <p:txBody>
          <a:bodyPr/>
          <a:lstStyle/>
          <a:p>
            <a:pPr eaLnBrk="1" hangingPunct="1"/>
            <a:r>
              <a:rPr lang="en-US" smtClean="0">
                <a:solidFill>
                  <a:schemeClr val="bg1"/>
                </a:solidFill>
                <a:latin typeface="Calibri" pitchFamily="34" charset="0"/>
              </a:rPr>
              <a:t>Is it just about behaviour change?</a:t>
            </a:r>
          </a:p>
        </p:txBody>
      </p:sp>
      <p:pic>
        <p:nvPicPr>
          <p:cNvPr id="53252" name="Picture 8" descr="IMG_1524"/>
          <p:cNvPicPr>
            <a:picLocks noChangeAspect="1" noChangeArrowheads="1"/>
          </p:cNvPicPr>
          <p:nvPr/>
        </p:nvPicPr>
        <p:blipFill>
          <a:blip r:embed="rId4" cstate="print"/>
          <a:srcRect/>
          <a:stretch>
            <a:fillRect/>
          </a:stretch>
        </p:blipFill>
        <p:spPr bwMode="auto">
          <a:xfrm>
            <a:off x="152400" y="2590800"/>
            <a:ext cx="2692400" cy="4038600"/>
          </a:xfrm>
          <a:prstGeom prst="rect">
            <a:avLst/>
          </a:prstGeom>
          <a:noFill/>
          <a:ln w="9525">
            <a:solidFill>
              <a:schemeClr val="tx1"/>
            </a:solidFill>
            <a:miter lim="800000"/>
            <a:headEnd/>
            <a:tailEnd/>
          </a:ln>
        </p:spPr>
      </p:pic>
      <p:pic>
        <p:nvPicPr>
          <p:cNvPr id="13319" name="Picture 7"/>
          <p:cNvPicPr>
            <a:picLocks noChangeAspect="1" noChangeArrowheads="1"/>
          </p:cNvPicPr>
          <p:nvPr/>
        </p:nvPicPr>
        <p:blipFill>
          <a:blip r:embed="rId5" cstate="print"/>
          <a:srcRect/>
          <a:stretch>
            <a:fillRect/>
          </a:stretch>
        </p:blipFill>
        <p:spPr bwMode="auto">
          <a:xfrm>
            <a:off x="5715000" y="4267200"/>
            <a:ext cx="3124200" cy="2343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5"/>
          <p:cNvSpPr txBox="1">
            <a:spLocks noChangeArrowheads="1"/>
          </p:cNvSpPr>
          <p:nvPr/>
        </p:nvSpPr>
        <p:spPr bwMode="auto">
          <a:xfrm>
            <a:off x="0" y="0"/>
            <a:ext cx="9144000" cy="1752600"/>
          </a:xfrm>
          <a:prstGeom prst="rect">
            <a:avLst/>
          </a:prstGeom>
          <a:solidFill>
            <a:schemeClr val="accent1"/>
          </a:solidFill>
          <a:ln w="9525">
            <a:noFill/>
            <a:miter lim="800000"/>
            <a:headEnd/>
            <a:tailEnd/>
          </a:ln>
        </p:spPr>
        <p:txBody>
          <a:bodyPr/>
          <a:lstStyle/>
          <a:p>
            <a:endParaRPr lang="en-US"/>
          </a:p>
        </p:txBody>
      </p:sp>
      <p:sp>
        <p:nvSpPr>
          <p:cNvPr id="55298" name="Rectangle 5"/>
          <p:cNvSpPr>
            <a:spLocks noGrp="1" noChangeArrowheads="1"/>
          </p:cNvSpPr>
          <p:nvPr>
            <p:ph type="title"/>
          </p:nvPr>
        </p:nvSpPr>
        <p:spPr/>
        <p:txBody>
          <a:bodyPr/>
          <a:lstStyle/>
          <a:p>
            <a:pPr eaLnBrk="1" hangingPunct="1"/>
            <a:r>
              <a:rPr lang="en-US" sz="4000" smtClean="0">
                <a:solidFill>
                  <a:schemeClr val="bg1"/>
                </a:solidFill>
                <a:latin typeface="Calibri" pitchFamily="34" charset="0"/>
              </a:rPr>
              <a:t>Tackling the connection between the Built Environment and Public Health</a:t>
            </a:r>
          </a:p>
        </p:txBody>
      </p:sp>
      <p:sp>
        <p:nvSpPr>
          <p:cNvPr id="55299" name="Rectangle 6"/>
          <p:cNvSpPr>
            <a:spLocks noGrp="1" noChangeArrowheads="1"/>
          </p:cNvSpPr>
          <p:nvPr>
            <p:ph idx="1"/>
          </p:nvPr>
        </p:nvSpPr>
        <p:spPr>
          <a:xfrm>
            <a:off x="457200" y="1828800"/>
            <a:ext cx="8382000" cy="4648200"/>
          </a:xfrm>
        </p:spPr>
        <p:txBody>
          <a:bodyPr/>
          <a:lstStyle/>
          <a:p>
            <a:pPr eaLnBrk="1" hangingPunct="1"/>
            <a:r>
              <a:rPr lang="en-US" sz="2800" smtClean="0">
                <a:latin typeface="Calibri" pitchFamily="34" charset="0"/>
              </a:rPr>
              <a:t>Policy changes at the local level can be most effective</a:t>
            </a:r>
          </a:p>
          <a:p>
            <a:pPr eaLnBrk="1" hangingPunct="1"/>
            <a:r>
              <a:rPr lang="en-US" sz="2800" smtClean="0">
                <a:latin typeface="Calibri" pitchFamily="34" charset="0"/>
              </a:rPr>
              <a:t>Neighborhood environment one of the strongest predictors of physically active lifestyles</a:t>
            </a:r>
          </a:p>
          <a:p>
            <a:pPr eaLnBrk="1" hangingPunct="1"/>
            <a:r>
              <a:rPr lang="en-US" sz="2800" smtClean="0">
                <a:latin typeface="Calibri" pitchFamily="34" charset="0"/>
              </a:rPr>
              <a:t>People want to live in places where they are able to be active</a:t>
            </a:r>
          </a:p>
          <a:p>
            <a:pPr eaLnBrk="1" hangingPunct="1"/>
            <a:r>
              <a:rPr lang="en-US" sz="2800" smtClean="0">
                <a:latin typeface="Calibri" pitchFamily="34" charset="0"/>
              </a:rPr>
              <a:t>The economic benefits are also impressive</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5"/>
          <p:cNvSpPr txBox="1">
            <a:spLocks noChangeArrowheads="1"/>
          </p:cNvSpPr>
          <p:nvPr/>
        </p:nvSpPr>
        <p:spPr bwMode="auto">
          <a:xfrm>
            <a:off x="0" y="0"/>
            <a:ext cx="9144000" cy="1752600"/>
          </a:xfrm>
          <a:prstGeom prst="rect">
            <a:avLst/>
          </a:prstGeom>
          <a:solidFill>
            <a:schemeClr val="accent1"/>
          </a:solidFill>
          <a:ln w="9525">
            <a:noFill/>
            <a:miter lim="800000"/>
            <a:headEnd/>
            <a:tailEnd/>
          </a:ln>
        </p:spPr>
        <p:txBody>
          <a:bodyPr/>
          <a:lstStyle/>
          <a:p>
            <a:endParaRPr lang="en-US"/>
          </a:p>
        </p:txBody>
      </p:sp>
      <p:sp>
        <p:nvSpPr>
          <p:cNvPr id="57346" name="Rectangle 5"/>
          <p:cNvSpPr>
            <a:spLocks noGrp="1" noChangeArrowheads="1"/>
          </p:cNvSpPr>
          <p:nvPr>
            <p:ph type="title" idx="4294967295"/>
          </p:nvPr>
        </p:nvSpPr>
        <p:spPr>
          <a:xfrm>
            <a:off x="0" y="274638"/>
            <a:ext cx="8229600" cy="1143000"/>
          </a:xfrm>
        </p:spPr>
        <p:txBody>
          <a:bodyPr/>
          <a:lstStyle/>
          <a:p>
            <a:pPr eaLnBrk="1" hangingPunct="1"/>
            <a:r>
              <a:rPr lang="en-US" sz="4000" smtClean="0">
                <a:solidFill>
                  <a:schemeClr val="bg1"/>
                </a:solidFill>
                <a:latin typeface="Calibri" pitchFamily="34" charset="0"/>
              </a:rPr>
              <a:t>Rebuilding the connection between  Urban Planning and Public Health</a:t>
            </a:r>
          </a:p>
        </p:txBody>
      </p:sp>
      <p:sp>
        <p:nvSpPr>
          <p:cNvPr id="57347" name="Rectangle 6"/>
          <p:cNvSpPr>
            <a:spLocks noGrp="1" noChangeArrowheads="1"/>
          </p:cNvSpPr>
          <p:nvPr>
            <p:ph type="body" idx="4294967295"/>
          </p:nvPr>
        </p:nvSpPr>
        <p:spPr>
          <a:xfrm>
            <a:off x="762000" y="1905000"/>
            <a:ext cx="8382000" cy="4648200"/>
          </a:xfrm>
        </p:spPr>
        <p:txBody>
          <a:bodyPr/>
          <a:lstStyle/>
          <a:p>
            <a:pPr eaLnBrk="1" hangingPunct="1">
              <a:lnSpc>
                <a:spcPct val="90000"/>
              </a:lnSpc>
              <a:spcAft>
                <a:spcPct val="75000"/>
              </a:spcAft>
            </a:pPr>
            <a:r>
              <a:rPr lang="en-CA" sz="2800" smtClean="0">
                <a:latin typeface="Calibri" pitchFamily="34" charset="0"/>
              </a:rPr>
              <a:t>Built environment health care impacts threaten public health and universal health care system</a:t>
            </a:r>
            <a:endParaRPr lang="en-CA" sz="2800" b="1" smtClean="0">
              <a:latin typeface="Calibri" pitchFamily="34" charset="0"/>
            </a:endParaRPr>
          </a:p>
          <a:p>
            <a:pPr eaLnBrk="1" hangingPunct="1">
              <a:lnSpc>
                <a:spcPct val="90000"/>
              </a:lnSpc>
              <a:spcAft>
                <a:spcPct val="75000"/>
              </a:spcAft>
            </a:pPr>
            <a:r>
              <a:rPr lang="en-CA" sz="2800" smtClean="0">
                <a:latin typeface="Calibri" pitchFamily="34" charset="0"/>
              </a:rPr>
              <a:t>Healthy lifestyle promotion is not enough -- the built environment must be addressed as well</a:t>
            </a:r>
            <a:endParaRPr lang="en-CA" sz="2800" b="1" smtClean="0">
              <a:latin typeface="Calibri" pitchFamily="34" charset="0"/>
            </a:endParaRPr>
          </a:p>
          <a:p>
            <a:pPr eaLnBrk="1" hangingPunct="1">
              <a:lnSpc>
                <a:spcPct val="90000"/>
              </a:lnSpc>
              <a:spcAft>
                <a:spcPct val="75000"/>
              </a:spcAft>
            </a:pPr>
            <a:r>
              <a:rPr lang="en-CA" sz="2800" smtClean="0">
                <a:latin typeface="Calibri" pitchFamily="34" charset="0"/>
              </a:rPr>
              <a:t>Public health and planning share a responsibility to modify the built environment and promote active living</a:t>
            </a:r>
            <a:endParaRPr lang="en-US" sz="2800" smtClean="0">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2743200" y="1219200"/>
            <a:ext cx="5410200" cy="584200"/>
          </a:xfrm>
          <a:prstGeom prst="rect">
            <a:avLst/>
          </a:prstGeom>
          <a:noFill/>
          <a:ln w="9525">
            <a:noFill/>
            <a:miter lim="800000"/>
            <a:headEnd/>
            <a:tailEnd/>
          </a:ln>
        </p:spPr>
        <p:txBody>
          <a:bodyPr>
            <a:spAutoFit/>
          </a:bodyPr>
          <a:lstStyle/>
          <a:p>
            <a:pPr eaLnBrk="0" hangingPunct="0"/>
            <a:endParaRPr lang="en-US" sz="3200" b="1"/>
          </a:p>
        </p:txBody>
      </p:sp>
      <p:sp>
        <p:nvSpPr>
          <p:cNvPr id="21506" name="Text Box 5"/>
          <p:cNvSpPr txBox="1">
            <a:spLocks noChangeArrowheads="1"/>
          </p:cNvSpPr>
          <p:nvPr/>
        </p:nvSpPr>
        <p:spPr bwMode="auto">
          <a:xfrm>
            <a:off x="0" y="533400"/>
            <a:ext cx="9144000" cy="1628775"/>
          </a:xfrm>
          <a:prstGeom prst="rect">
            <a:avLst/>
          </a:prstGeom>
          <a:solidFill>
            <a:schemeClr val="accent1"/>
          </a:solidFill>
          <a:ln w="9525">
            <a:noFill/>
            <a:miter lim="800000"/>
            <a:headEnd/>
            <a:tailEnd/>
          </a:ln>
        </p:spPr>
        <p:txBody>
          <a:bodyPr/>
          <a:lstStyle/>
          <a:p>
            <a:pPr algn="ctr" eaLnBrk="0" hangingPunct="0"/>
            <a:r>
              <a:rPr lang="en-US" sz="4400" b="1">
                <a:solidFill>
                  <a:srgbClr val="F2F2F2"/>
                </a:solidFill>
                <a:latin typeface="Calibri" pitchFamily="34" charset="0"/>
              </a:rPr>
              <a:t>Foundations for a Healthier Built Environment </a:t>
            </a:r>
          </a:p>
          <a:p>
            <a:pPr eaLnBrk="0" hangingPunct="0"/>
            <a:endParaRPr lang="en-US" sz="4400" b="1">
              <a:solidFill>
                <a:srgbClr val="F2F2F2"/>
              </a:solidFill>
              <a:latin typeface="Calibri" pitchFamily="34" charset="0"/>
            </a:endParaRPr>
          </a:p>
          <a:p>
            <a:endParaRPr lang="en-US"/>
          </a:p>
        </p:txBody>
      </p:sp>
      <p:sp>
        <p:nvSpPr>
          <p:cNvPr id="21507" name="Rectangle 3"/>
          <p:cNvSpPr txBox="1">
            <a:spLocks noChangeArrowheads="1"/>
          </p:cNvSpPr>
          <p:nvPr/>
        </p:nvSpPr>
        <p:spPr bwMode="auto">
          <a:xfrm>
            <a:off x="457200" y="2438400"/>
            <a:ext cx="8229600" cy="3886200"/>
          </a:xfrm>
          <a:prstGeom prst="rect">
            <a:avLst/>
          </a:prstGeom>
          <a:noFill/>
          <a:ln w="9525">
            <a:noFill/>
            <a:miter lim="800000"/>
            <a:headEnd/>
            <a:tailEnd/>
          </a:ln>
        </p:spPr>
        <p:txBody>
          <a:bodyPr/>
          <a:lstStyle/>
          <a:p>
            <a:pPr marL="342900" indent="-342900">
              <a:spcBef>
                <a:spcPct val="20000"/>
              </a:spcBef>
            </a:pPr>
            <a:r>
              <a:rPr lang="en-US" sz="2800">
                <a:latin typeface="Calibri" pitchFamily="34" charset="0"/>
              </a:rPr>
              <a:t>WORKSHOP PURPOSE</a:t>
            </a:r>
          </a:p>
          <a:p>
            <a:pPr marL="342900" indent="-342900">
              <a:spcBef>
                <a:spcPct val="20000"/>
              </a:spcBef>
            </a:pPr>
            <a:endParaRPr lang="en-US" sz="2800">
              <a:latin typeface="Calibri" pitchFamily="34" charset="0"/>
            </a:endParaRPr>
          </a:p>
          <a:p>
            <a:pPr marL="342900" indent="-342900">
              <a:spcBef>
                <a:spcPct val="20000"/>
              </a:spcBef>
              <a:buFontTx/>
              <a:buChar char="-"/>
            </a:pPr>
            <a:r>
              <a:rPr lang="en-US" sz="2400">
                <a:latin typeface="Calibri" pitchFamily="34" charset="0"/>
              </a:rPr>
              <a:t>To build general awareness of the crossover between land use planning and community health</a:t>
            </a:r>
          </a:p>
          <a:p>
            <a:pPr marL="342900" indent="-342900">
              <a:spcBef>
                <a:spcPct val="20000"/>
              </a:spcBef>
            </a:pPr>
            <a:endParaRPr lang="en-US" sz="2400">
              <a:latin typeface="Calibri" pitchFamily="34" charset="0"/>
            </a:endParaRPr>
          </a:p>
          <a:p>
            <a:pPr marL="342900" indent="-342900">
              <a:spcBef>
                <a:spcPct val="20000"/>
              </a:spcBef>
              <a:buFontTx/>
              <a:buChar char="-"/>
            </a:pPr>
            <a:r>
              <a:rPr lang="en-US" sz="2400">
                <a:latin typeface="Calibri" pitchFamily="34" charset="0"/>
              </a:rPr>
              <a:t>To build capacity to work more effectively with municipal and regional planners to promote better land use decisions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5"/>
          <p:cNvSpPr txBox="1">
            <a:spLocks noChangeArrowheads="1"/>
          </p:cNvSpPr>
          <p:nvPr/>
        </p:nvSpPr>
        <p:spPr bwMode="auto">
          <a:xfrm>
            <a:off x="0" y="609600"/>
            <a:ext cx="9144000" cy="5108575"/>
          </a:xfrm>
          <a:prstGeom prst="rect">
            <a:avLst/>
          </a:prstGeom>
          <a:noFill/>
          <a:ln w="9525">
            <a:noFill/>
            <a:miter lim="800000"/>
            <a:headEnd/>
            <a:tailEnd/>
          </a:ln>
        </p:spPr>
        <p:txBody>
          <a:bodyPr>
            <a:spAutoFit/>
          </a:bodyPr>
          <a:lstStyle/>
          <a:p>
            <a:pPr algn="ctr">
              <a:spcBef>
                <a:spcPct val="50000"/>
              </a:spcBef>
            </a:pPr>
            <a:r>
              <a:rPr lang="en-US" sz="3600" i="1">
                <a:solidFill>
                  <a:srgbClr val="000000"/>
                </a:solidFill>
                <a:latin typeface="Calibri" pitchFamily="34" charset="0"/>
              </a:rPr>
              <a:t>“Land-use decisions are just as much public health decisions as are decisions about food preparation. …We must measure the impact of environmental decisions on real people, and we must begin… to frame those decisions in light of the well being of children, not only in this country but across the globe.”</a:t>
            </a:r>
          </a:p>
          <a:p>
            <a:pPr algn="r">
              <a:lnSpc>
                <a:spcPct val="50000"/>
              </a:lnSpc>
              <a:spcBef>
                <a:spcPct val="50000"/>
              </a:spcBef>
            </a:pPr>
            <a:r>
              <a:rPr lang="en-US" sz="2400">
                <a:solidFill>
                  <a:srgbClr val="000000"/>
                </a:solidFill>
                <a:latin typeface="Calibri" pitchFamily="34" charset="0"/>
              </a:rPr>
              <a:t>Richard Jackson</a:t>
            </a:r>
          </a:p>
          <a:p>
            <a:pPr algn="r">
              <a:lnSpc>
                <a:spcPct val="50000"/>
              </a:lnSpc>
              <a:spcBef>
                <a:spcPct val="50000"/>
              </a:spcBef>
            </a:pPr>
            <a:r>
              <a:rPr lang="en-US" sz="2400">
                <a:solidFill>
                  <a:srgbClr val="000000"/>
                </a:solidFill>
                <a:latin typeface="Calibri" pitchFamily="34" charset="0"/>
              </a:rPr>
              <a:t>Director, National Center for Environmental Health</a:t>
            </a:r>
          </a:p>
          <a:p>
            <a:pPr algn="r">
              <a:lnSpc>
                <a:spcPct val="50000"/>
              </a:lnSpc>
              <a:spcBef>
                <a:spcPct val="50000"/>
              </a:spcBef>
            </a:pPr>
            <a:r>
              <a:rPr lang="en-US" sz="2400">
                <a:solidFill>
                  <a:srgbClr val="000000"/>
                </a:solidFill>
                <a:latin typeface="Calibri" pitchFamily="34" charset="0"/>
              </a:rPr>
              <a:t>Centre for Disease Control (USA)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5"/>
          <p:cNvSpPr txBox="1">
            <a:spLocks noChangeArrowheads="1"/>
          </p:cNvSpPr>
          <p:nvPr/>
        </p:nvSpPr>
        <p:spPr bwMode="auto">
          <a:xfrm>
            <a:off x="152400" y="457200"/>
            <a:ext cx="8839200" cy="5108575"/>
          </a:xfrm>
          <a:prstGeom prst="rect">
            <a:avLst/>
          </a:prstGeom>
          <a:noFill/>
          <a:ln w="9525">
            <a:noFill/>
            <a:miter lim="800000"/>
            <a:headEnd/>
            <a:tailEnd/>
          </a:ln>
        </p:spPr>
        <p:txBody>
          <a:bodyPr>
            <a:spAutoFit/>
          </a:bodyPr>
          <a:lstStyle/>
          <a:p>
            <a:pPr algn="ctr">
              <a:spcBef>
                <a:spcPct val="50000"/>
              </a:spcBef>
            </a:pPr>
            <a:r>
              <a:rPr lang="en-CA" sz="3000" i="1">
                <a:latin typeface="Calibri" pitchFamily="34" charset="0"/>
              </a:rPr>
              <a:t>“Thus, a new role for public health leadership is emerging… in three principal areas of action. The 1st is to assess the health impact of land use and community design options…. The 2nd is to catalyze and facilitate inclusive partnerships with membership that stretches far beyond traditional health field…. 3rd, public health practitioners need to participate in policymaking on issues related to the built environment.”</a:t>
            </a:r>
          </a:p>
          <a:p>
            <a:pPr algn="r">
              <a:spcBef>
                <a:spcPct val="50000"/>
              </a:spcBef>
            </a:pPr>
            <a:r>
              <a:rPr lang="en-US" sz="2400">
                <a:latin typeface="Calibri" pitchFamily="34" charset="0"/>
              </a:rPr>
              <a:t>MJ Aboelata</a:t>
            </a:r>
          </a:p>
          <a:p>
            <a:pPr algn="r">
              <a:lnSpc>
                <a:spcPct val="50000"/>
              </a:lnSpc>
              <a:spcBef>
                <a:spcPct val="50000"/>
              </a:spcBef>
            </a:pPr>
            <a:r>
              <a:rPr lang="en-US" sz="2400" u="sng">
                <a:latin typeface="Calibri" pitchFamily="34" charset="0"/>
              </a:rPr>
              <a:t>The Built Environment and Health</a:t>
            </a:r>
          </a:p>
          <a:p>
            <a:pPr algn="r">
              <a:lnSpc>
                <a:spcPct val="50000"/>
              </a:lnSpc>
              <a:spcBef>
                <a:spcPct val="50000"/>
              </a:spcBef>
            </a:pPr>
            <a:r>
              <a:rPr lang="en-US" sz="2400">
                <a:latin typeface="Calibri" pitchFamily="34" charset="0"/>
              </a:rPr>
              <a:t>The Prevention Institute: Oakland CA, 2004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2743200" y="1219200"/>
            <a:ext cx="5410200" cy="584200"/>
          </a:xfrm>
          <a:prstGeom prst="rect">
            <a:avLst/>
          </a:prstGeom>
          <a:noFill/>
          <a:ln w="9525">
            <a:noFill/>
            <a:miter lim="800000"/>
            <a:headEnd/>
            <a:tailEnd/>
          </a:ln>
        </p:spPr>
        <p:txBody>
          <a:bodyPr>
            <a:spAutoFit/>
          </a:bodyPr>
          <a:lstStyle/>
          <a:p>
            <a:pPr eaLnBrk="0" hangingPunct="0"/>
            <a:endParaRPr lang="en-US" sz="3200" b="1"/>
          </a:p>
        </p:txBody>
      </p:sp>
      <p:sp>
        <p:nvSpPr>
          <p:cNvPr id="23554" name="Text Box 5"/>
          <p:cNvSpPr txBox="1">
            <a:spLocks noChangeArrowheads="1"/>
          </p:cNvSpPr>
          <p:nvPr/>
        </p:nvSpPr>
        <p:spPr bwMode="auto">
          <a:xfrm>
            <a:off x="0" y="533400"/>
            <a:ext cx="9144000" cy="1628775"/>
          </a:xfrm>
          <a:prstGeom prst="rect">
            <a:avLst/>
          </a:prstGeom>
          <a:solidFill>
            <a:schemeClr val="accent1"/>
          </a:solidFill>
          <a:ln w="9525">
            <a:noFill/>
            <a:miter lim="800000"/>
            <a:headEnd/>
            <a:tailEnd/>
          </a:ln>
        </p:spPr>
        <p:txBody>
          <a:bodyPr/>
          <a:lstStyle/>
          <a:p>
            <a:pPr algn="ctr" eaLnBrk="0" hangingPunct="0"/>
            <a:r>
              <a:rPr lang="en-US" sz="4400" b="1">
                <a:solidFill>
                  <a:srgbClr val="F2F2F2"/>
                </a:solidFill>
                <a:latin typeface="Calibri" pitchFamily="34" charset="0"/>
              </a:rPr>
              <a:t>Foundations for a Healthier Built Environment </a:t>
            </a:r>
          </a:p>
          <a:p>
            <a:pPr eaLnBrk="0" hangingPunct="0"/>
            <a:endParaRPr lang="en-US" sz="4400" b="1">
              <a:solidFill>
                <a:srgbClr val="F2F2F2"/>
              </a:solidFill>
              <a:latin typeface="Calibri" pitchFamily="34" charset="0"/>
            </a:endParaRPr>
          </a:p>
          <a:p>
            <a:endParaRPr lang="en-US"/>
          </a:p>
        </p:txBody>
      </p:sp>
      <p:sp>
        <p:nvSpPr>
          <p:cNvPr id="5" name="Rectangle 3"/>
          <p:cNvSpPr txBox="1">
            <a:spLocks noChangeArrowheads="1"/>
          </p:cNvSpPr>
          <p:nvPr/>
        </p:nvSpPr>
        <p:spPr>
          <a:xfrm>
            <a:off x="457200" y="2438400"/>
            <a:ext cx="8229600" cy="3886200"/>
          </a:xfrm>
          <a:prstGeom prst="rect">
            <a:avLst/>
          </a:prstGeom>
        </p:spPr>
        <p:txBody>
          <a:bodyPr/>
          <a:lstStyle/>
          <a:p>
            <a:pPr marL="342900" indent="-342900">
              <a:spcBef>
                <a:spcPct val="20000"/>
              </a:spcBef>
            </a:pPr>
            <a:r>
              <a:rPr lang="en-US" sz="2800">
                <a:latin typeface="Calibri" pitchFamily="34" charset="0"/>
              </a:rPr>
              <a:t>WORKSHOP RATIONALE</a:t>
            </a:r>
          </a:p>
          <a:p>
            <a:pPr marL="342900" indent="-342900">
              <a:spcBef>
                <a:spcPct val="20000"/>
              </a:spcBef>
            </a:pPr>
            <a:endParaRPr lang="en-US" sz="2800">
              <a:latin typeface="Calibri" pitchFamily="34" charset="0"/>
            </a:endParaRPr>
          </a:p>
          <a:p>
            <a:pPr marL="342900" indent="-342900">
              <a:spcBef>
                <a:spcPct val="20000"/>
              </a:spcBef>
              <a:buFontTx/>
              <a:buChar char="-"/>
            </a:pPr>
            <a:r>
              <a:rPr lang="en-US" sz="2400">
                <a:latin typeface="Calibri" pitchFamily="34" charset="0"/>
              </a:rPr>
              <a:t>Clear message from health professionals at a networking, collaborating forum held in October 2007</a:t>
            </a:r>
          </a:p>
          <a:p>
            <a:pPr marL="342900" indent="-342900">
              <a:spcBef>
                <a:spcPct val="20000"/>
              </a:spcBef>
            </a:pPr>
            <a:endParaRPr lang="en-US" sz="2400">
              <a:latin typeface="Calibri" pitchFamily="34" charset="0"/>
            </a:endParaRPr>
          </a:p>
          <a:p>
            <a:pPr marL="342900" indent="-342900">
              <a:spcBef>
                <a:spcPct val="20000"/>
              </a:spcBef>
              <a:buFontTx/>
              <a:buChar char="-"/>
            </a:pPr>
            <a:r>
              <a:rPr lang="en-US" sz="2400">
                <a:latin typeface="Calibri" pitchFamily="34" charset="0"/>
              </a:rPr>
              <a:t>Increasing interest in Health and the Built Environment (HBE) given rise of chronic diseases whose causes can be clearly linked to and associated with land use decisions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2743200" y="1219200"/>
            <a:ext cx="5410200" cy="584200"/>
          </a:xfrm>
          <a:prstGeom prst="rect">
            <a:avLst/>
          </a:prstGeom>
          <a:noFill/>
          <a:ln w="9525">
            <a:noFill/>
            <a:miter lim="800000"/>
            <a:headEnd/>
            <a:tailEnd/>
          </a:ln>
        </p:spPr>
        <p:txBody>
          <a:bodyPr>
            <a:spAutoFit/>
          </a:bodyPr>
          <a:lstStyle/>
          <a:p>
            <a:pPr eaLnBrk="0" hangingPunct="0"/>
            <a:endParaRPr lang="en-US" sz="3200" b="1"/>
          </a:p>
        </p:txBody>
      </p:sp>
      <p:sp>
        <p:nvSpPr>
          <p:cNvPr id="25602" name="Text Box 5"/>
          <p:cNvSpPr txBox="1">
            <a:spLocks noChangeArrowheads="1"/>
          </p:cNvSpPr>
          <p:nvPr/>
        </p:nvSpPr>
        <p:spPr bwMode="auto">
          <a:xfrm>
            <a:off x="0" y="533400"/>
            <a:ext cx="9144000" cy="1628775"/>
          </a:xfrm>
          <a:prstGeom prst="rect">
            <a:avLst/>
          </a:prstGeom>
          <a:solidFill>
            <a:schemeClr val="accent1"/>
          </a:solidFill>
          <a:ln w="9525">
            <a:noFill/>
            <a:miter lim="800000"/>
            <a:headEnd/>
            <a:tailEnd/>
          </a:ln>
        </p:spPr>
        <p:txBody>
          <a:bodyPr/>
          <a:lstStyle/>
          <a:p>
            <a:pPr algn="ctr" eaLnBrk="0" hangingPunct="0"/>
            <a:r>
              <a:rPr lang="en-US" sz="4400" b="1">
                <a:solidFill>
                  <a:srgbClr val="F2F2F2"/>
                </a:solidFill>
                <a:latin typeface="Calibri" pitchFamily="34" charset="0"/>
              </a:rPr>
              <a:t>Foundations for a Healthier Built Environment </a:t>
            </a:r>
          </a:p>
          <a:p>
            <a:pPr eaLnBrk="0" hangingPunct="0"/>
            <a:endParaRPr lang="en-US" sz="4400" b="1">
              <a:solidFill>
                <a:srgbClr val="F2F2F2"/>
              </a:solidFill>
              <a:latin typeface="Calibri" pitchFamily="34" charset="0"/>
            </a:endParaRPr>
          </a:p>
          <a:p>
            <a:endParaRPr lang="en-US"/>
          </a:p>
        </p:txBody>
      </p:sp>
      <p:sp>
        <p:nvSpPr>
          <p:cNvPr id="5" name="Rectangle 3"/>
          <p:cNvSpPr txBox="1">
            <a:spLocks noChangeArrowheads="1"/>
          </p:cNvSpPr>
          <p:nvPr/>
        </p:nvSpPr>
        <p:spPr>
          <a:xfrm>
            <a:off x="457200" y="2438400"/>
            <a:ext cx="8229600" cy="3886200"/>
          </a:xfrm>
          <a:prstGeom prst="rect">
            <a:avLst/>
          </a:prstGeom>
        </p:spPr>
        <p:txBody>
          <a:bodyPr/>
          <a:lstStyle/>
          <a:p>
            <a:pPr marL="342900" indent="-342900">
              <a:spcBef>
                <a:spcPct val="20000"/>
              </a:spcBef>
            </a:pPr>
            <a:r>
              <a:rPr lang="en-US" sz="2800">
                <a:latin typeface="Calibri" pitchFamily="34" charset="0"/>
              </a:rPr>
              <a:t>WORKSHOP AGENDA</a:t>
            </a:r>
          </a:p>
          <a:p>
            <a:pPr marL="342900" indent="-342900">
              <a:spcBef>
                <a:spcPct val="20000"/>
              </a:spcBef>
              <a:buFont typeface="News Gothic MT"/>
              <a:buAutoNum type="arabicPeriod"/>
            </a:pPr>
            <a:r>
              <a:rPr lang="en-US" sz="2400">
                <a:latin typeface="Calibri" pitchFamily="34" charset="0"/>
              </a:rPr>
              <a:t>Why?</a:t>
            </a:r>
          </a:p>
          <a:p>
            <a:pPr marL="800100" lvl="1" indent="-342900">
              <a:spcBef>
                <a:spcPct val="20000"/>
              </a:spcBef>
              <a:buFontTx/>
              <a:buChar char="-"/>
            </a:pPr>
            <a:r>
              <a:rPr lang="en-US" sz="2000">
                <a:latin typeface="Calibri" pitchFamily="34" charset="0"/>
              </a:rPr>
              <a:t>Rationale for health professional involvement in land use planning</a:t>
            </a:r>
          </a:p>
          <a:p>
            <a:pPr marL="342900" indent="-342900">
              <a:spcBef>
                <a:spcPct val="20000"/>
              </a:spcBef>
              <a:buFont typeface="News Gothic MT"/>
              <a:buAutoNum type="arabicPeriod"/>
            </a:pPr>
            <a:r>
              <a:rPr lang="en-US" sz="2400">
                <a:latin typeface="Calibri" pitchFamily="34" charset="0"/>
              </a:rPr>
              <a:t>What/Who?</a:t>
            </a:r>
          </a:p>
          <a:p>
            <a:pPr marL="800100" lvl="1" indent="-342900">
              <a:spcBef>
                <a:spcPct val="20000"/>
              </a:spcBef>
              <a:buFontTx/>
              <a:buChar char="-"/>
            </a:pPr>
            <a:r>
              <a:rPr lang="en-US" sz="2000">
                <a:latin typeface="Calibri" pitchFamily="34" charset="0"/>
              </a:rPr>
              <a:t>The planning process and the decision makers</a:t>
            </a:r>
          </a:p>
          <a:p>
            <a:pPr marL="342900" indent="-342900">
              <a:spcBef>
                <a:spcPct val="20000"/>
              </a:spcBef>
              <a:buFont typeface="News Gothic MT"/>
              <a:buAutoNum type="arabicPeriod"/>
            </a:pPr>
            <a:r>
              <a:rPr lang="en-US" sz="2400">
                <a:latin typeface="Calibri" pitchFamily="34" charset="0"/>
              </a:rPr>
              <a:t>How?</a:t>
            </a:r>
          </a:p>
          <a:p>
            <a:pPr marL="800100" lvl="1" indent="-342900">
              <a:spcBef>
                <a:spcPct val="20000"/>
              </a:spcBef>
              <a:buFontTx/>
              <a:buChar char="-"/>
            </a:pPr>
            <a:r>
              <a:rPr lang="en-US" sz="2000">
                <a:latin typeface="Calibri" pitchFamily="34" charset="0"/>
              </a:rPr>
              <a:t>Tools and strategies</a:t>
            </a:r>
          </a:p>
          <a:p>
            <a:pPr marL="342900" indent="-342900">
              <a:spcBef>
                <a:spcPct val="20000"/>
              </a:spcBef>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5"/>
          <p:cNvSpPr txBox="1">
            <a:spLocks noChangeArrowheads="1"/>
          </p:cNvSpPr>
          <p:nvPr/>
        </p:nvSpPr>
        <p:spPr bwMode="auto">
          <a:xfrm>
            <a:off x="0" y="0"/>
            <a:ext cx="9144000" cy="1628775"/>
          </a:xfrm>
          <a:prstGeom prst="rect">
            <a:avLst/>
          </a:prstGeom>
          <a:solidFill>
            <a:schemeClr val="accent1"/>
          </a:solidFill>
          <a:ln w="9525">
            <a:noFill/>
            <a:miter lim="800000"/>
            <a:headEnd/>
            <a:tailEnd/>
          </a:ln>
        </p:spPr>
        <p:txBody>
          <a:bodyPr/>
          <a:lstStyle/>
          <a:p>
            <a:endParaRPr lang="en-US"/>
          </a:p>
        </p:txBody>
      </p:sp>
      <p:sp>
        <p:nvSpPr>
          <p:cNvPr id="717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solidFill>
                  <a:schemeClr val="bg1"/>
                </a:solidFill>
                <a:latin typeface="Calibri" pitchFamily="34" charset="0"/>
              </a:rPr>
              <a:t>Urban Planning - Public Health: historical roots</a:t>
            </a:r>
          </a:p>
        </p:txBody>
      </p:sp>
      <p:sp>
        <p:nvSpPr>
          <p:cNvPr id="27651" name="Rectangle 3"/>
          <p:cNvSpPr>
            <a:spLocks noGrp="1" noChangeArrowheads="1"/>
          </p:cNvSpPr>
          <p:nvPr>
            <p:ph idx="1"/>
          </p:nvPr>
        </p:nvSpPr>
        <p:spPr>
          <a:xfrm>
            <a:off x="457200" y="1722438"/>
            <a:ext cx="6019800" cy="4983162"/>
          </a:xfrm>
        </p:spPr>
        <p:txBody>
          <a:bodyPr/>
          <a:lstStyle/>
          <a:p>
            <a:pPr eaLnBrk="1" hangingPunct="1"/>
            <a:r>
              <a:rPr lang="en-US" smtClean="0">
                <a:latin typeface="Calibri" pitchFamily="34" charset="0"/>
              </a:rPr>
              <a:t>Historically, public health and land use planning were closely allied</a:t>
            </a:r>
          </a:p>
          <a:p>
            <a:pPr lvl="1" eaLnBrk="1" hangingPunct="1"/>
            <a:r>
              <a:rPr lang="en-US" sz="2000" smtClean="0">
                <a:latin typeface="Calibri" pitchFamily="34" charset="0"/>
              </a:rPr>
              <a:t>Disease prevention, sanitation, slum eradication </a:t>
            </a:r>
          </a:p>
          <a:p>
            <a:pPr lvl="1" eaLnBrk="1" hangingPunct="1"/>
            <a:r>
              <a:rPr lang="en-US" sz="2000" smtClean="0">
                <a:latin typeface="Calibri" pitchFamily="34" charset="0"/>
              </a:rPr>
              <a:t>Segregation of land uses into specified geographic districts (Euclidian zoning)  </a:t>
            </a:r>
          </a:p>
          <a:p>
            <a:pPr eaLnBrk="1" hangingPunct="1"/>
            <a:r>
              <a:rPr lang="en-US" smtClean="0">
                <a:latin typeface="Calibri" pitchFamily="34" charset="0"/>
              </a:rPr>
              <a:t>Post-war - injury and disease prevention </a:t>
            </a:r>
          </a:p>
          <a:p>
            <a:pPr lvl="1" eaLnBrk="1" hangingPunct="1"/>
            <a:r>
              <a:rPr lang="en-US" sz="2000" smtClean="0">
                <a:latin typeface="Calibri" pitchFamily="34" charset="0"/>
              </a:rPr>
              <a:t>Building permits and zoning for ventilation, exposure to toxic substances, development, and separating residences from industrial areas</a:t>
            </a:r>
          </a:p>
        </p:txBody>
      </p:sp>
      <p:pic>
        <p:nvPicPr>
          <p:cNvPr id="4101" name="Picture 5"/>
          <p:cNvPicPr>
            <a:picLocks noChangeAspect="1" noChangeArrowheads="1"/>
          </p:cNvPicPr>
          <p:nvPr/>
        </p:nvPicPr>
        <p:blipFill>
          <a:blip r:embed="rId3" cstate="print"/>
          <a:srcRect/>
          <a:stretch>
            <a:fillRect/>
          </a:stretch>
        </p:blipFill>
        <p:spPr bwMode="auto">
          <a:xfrm>
            <a:off x="6934200" y="1752600"/>
            <a:ext cx="1958975" cy="2559050"/>
          </a:xfrm>
          <a:prstGeom prst="rect">
            <a:avLst/>
          </a:prstGeom>
          <a:ln>
            <a:noFill/>
          </a:ln>
          <a:effectLst>
            <a:outerShdw blurRad="292100" dist="139700" dir="2700000" algn="tl" rotWithShape="0">
              <a:srgbClr val="333333">
                <a:alpha val="65000"/>
              </a:srgbClr>
            </a:outerShdw>
          </a:effectLst>
        </p:spPr>
      </p:pic>
      <p:pic>
        <p:nvPicPr>
          <p:cNvPr id="4102" name="Picture 6"/>
          <p:cNvPicPr>
            <a:picLocks noChangeAspect="1" noChangeArrowheads="1"/>
          </p:cNvPicPr>
          <p:nvPr/>
        </p:nvPicPr>
        <p:blipFill>
          <a:blip r:embed="rId4" cstate="print"/>
          <a:srcRect/>
          <a:stretch>
            <a:fillRect/>
          </a:stretch>
        </p:blipFill>
        <p:spPr bwMode="auto">
          <a:xfrm>
            <a:off x="6553200" y="4419600"/>
            <a:ext cx="2362200" cy="1889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5"/>
          <p:cNvSpPr txBox="1">
            <a:spLocks noChangeArrowheads="1"/>
          </p:cNvSpPr>
          <p:nvPr/>
        </p:nvSpPr>
        <p:spPr bwMode="auto">
          <a:xfrm>
            <a:off x="0" y="0"/>
            <a:ext cx="9144000" cy="1628775"/>
          </a:xfrm>
          <a:prstGeom prst="rect">
            <a:avLst/>
          </a:prstGeom>
          <a:solidFill>
            <a:schemeClr val="accent1"/>
          </a:solidFill>
          <a:ln w="9525">
            <a:noFill/>
            <a:miter lim="800000"/>
            <a:headEnd/>
            <a:tailEnd/>
          </a:ln>
        </p:spPr>
        <p:txBody>
          <a:bodyPr/>
          <a:lstStyle/>
          <a:p>
            <a:endParaRPr lang="en-US"/>
          </a:p>
        </p:txBody>
      </p:sp>
      <p:sp>
        <p:nvSpPr>
          <p:cNvPr id="29698" name="Rectangle 2"/>
          <p:cNvSpPr>
            <a:spLocks noGrp="1" noChangeArrowheads="1"/>
          </p:cNvSpPr>
          <p:nvPr>
            <p:ph type="title"/>
          </p:nvPr>
        </p:nvSpPr>
        <p:spPr/>
        <p:txBody>
          <a:bodyPr/>
          <a:lstStyle/>
          <a:p>
            <a:pPr eaLnBrk="1" hangingPunct="1"/>
            <a:r>
              <a:rPr lang="en-US" smtClean="0">
                <a:solidFill>
                  <a:schemeClr val="bg1"/>
                </a:solidFill>
                <a:latin typeface="Calibri" pitchFamily="34" charset="0"/>
              </a:rPr>
              <a:t>Current Planning Trends</a:t>
            </a:r>
          </a:p>
        </p:txBody>
      </p:sp>
      <p:sp>
        <p:nvSpPr>
          <p:cNvPr id="8196" name="Rectangle 3"/>
          <p:cNvSpPr>
            <a:spLocks noGrp="1" noChangeArrowheads="1"/>
          </p:cNvSpPr>
          <p:nvPr>
            <p:ph idx="1"/>
          </p:nvPr>
        </p:nvSpPr>
        <p:spPr>
          <a:xfrm>
            <a:off x="304800" y="1722438"/>
            <a:ext cx="6019800" cy="4983162"/>
          </a:xfrm>
        </p:spPr>
        <p:txBody>
          <a:bodyPr rtlCol="0">
            <a:normAutofit/>
          </a:bodyPr>
          <a:lstStyle/>
          <a:p>
            <a:pPr eaLnBrk="1" fontAlgn="auto" hangingPunct="1">
              <a:spcAft>
                <a:spcPts val="0"/>
              </a:spcAft>
              <a:buClr>
                <a:schemeClr val="accent1">
                  <a:lumMod val="60000"/>
                  <a:lumOff val="40000"/>
                </a:schemeClr>
              </a:buClr>
              <a:defRPr/>
            </a:pPr>
            <a:r>
              <a:rPr lang="en-US" sz="2200" dirty="0" smtClean="0">
                <a:solidFill>
                  <a:schemeClr val="tx1">
                    <a:lumMod val="65000"/>
                    <a:lumOff val="35000"/>
                  </a:schemeClr>
                </a:solidFill>
                <a:latin typeface="Calibri" pitchFamily="34" charset="0"/>
              </a:rPr>
              <a:t>Returning to “old fashioned” planning approaches </a:t>
            </a:r>
          </a:p>
          <a:p>
            <a:pPr marL="349250" lvl="1" indent="-349250" eaLnBrk="1" fontAlgn="auto" hangingPunct="1">
              <a:spcBef>
                <a:spcPts val="2000"/>
              </a:spcBef>
              <a:spcAft>
                <a:spcPts val="0"/>
              </a:spcAft>
              <a:buClr>
                <a:schemeClr val="accent1">
                  <a:lumMod val="60000"/>
                  <a:lumOff val="40000"/>
                </a:schemeClr>
              </a:buClr>
              <a:defRPr/>
            </a:pPr>
            <a:r>
              <a:rPr lang="en-US" dirty="0" smtClean="0">
                <a:solidFill>
                  <a:schemeClr val="tx1">
                    <a:lumMod val="65000"/>
                    <a:lumOff val="35000"/>
                  </a:schemeClr>
                </a:solidFill>
                <a:latin typeface="Calibri" pitchFamily="34" charset="0"/>
              </a:rPr>
              <a:t>Emphasis on ‘community health and well-being’ </a:t>
            </a:r>
          </a:p>
          <a:p>
            <a:pPr marL="349250" lvl="1" indent="-349250" eaLnBrk="1" fontAlgn="auto" hangingPunct="1">
              <a:spcBef>
                <a:spcPts val="2000"/>
              </a:spcBef>
              <a:spcAft>
                <a:spcPts val="0"/>
              </a:spcAft>
              <a:buClr>
                <a:schemeClr val="accent1">
                  <a:lumMod val="60000"/>
                  <a:lumOff val="40000"/>
                </a:schemeClr>
              </a:buClr>
              <a:defRPr/>
            </a:pPr>
            <a:r>
              <a:rPr lang="en-US" dirty="0" smtClean="0">
                <a:solidFill>
                  <a:schemeClr val="tx1">
                    <a:lumMod val="65000"/>
                    <a:lumOff val="35000"/>
                  </a:schemeClr>
                </a:solidFill>
                <a:latin typeface="Calibri" pitchFamily="34" charset="0"/>
              </a:rPr>
              <a:t>Recognition of connections between development and quality of life</a:t>
            </a:r>
          </a:p>
          <a:p>
            <a:pPr marL="349250" lvl="1" indent="-349250" eaLnBrk="1" fontAlgn="auto" hangingPunct="1">
              <a:spcBef>
                <a:spcPts val="2000"/>
              </a:spcBef>
              <a:spcAft>
                <a:spcPts val="0"/>
              </a:spcAft>
              <a:buClr>
                <a:schemeClr val="accent1">
                  <a:lumMod val="60000"/>
                  <a:lumOff val="40000"/>
                </a:schemeClr>
              </a:buClr>
              <a:buFont typeface="Wingdings 2" pitchFamily="18" charset="2"/>
              <a:buNone/>
              <a:defRPr/>
            </a:pPr>
            <a:endParaRPr lang="en-US" sz="100" dirty="0" smtClean="0">
              <a:solidFill>
                <a:schemeClr val="tx1">
                  <a:lumMod val="65000"/>
                  <a:lumOff val="35000"/>
                </a:schemeClr>
              </a:solidFill>
              <a:latin typeface="Calibri" pitchFamily="34" charset="0"/>
            </a:endParaRPr>
          </a:p>
          <a:p>
            <a:pPr lvl="1" eaLnBrk="1" fontAlgn="auto" hangingPunct="1">
              <a:spcAft>
                <a:spcPts val="0"/>
              </a:spcAft>
              <a:buClr>
                <a:schemeClr val="accent1">
                  <a:lumMod val="75000"/>
                </a:schemeClr>
              </a:buClr>
              <a:defRPr/>
            </a:pPr>
            <a:r>
              <a:rPr lang="en-US" dirty="0" smtClean="0">
                <a:solidFill>
                  <a:schemeClr val="tx1">
                    <a:lumMod val="65000"/>
                    <a:lumOff val="35000"/>
                  </a:schemeClr>
                </a:solidFill>
                <a:latin typeface="Calibri" pitchFamily="34" charset="0"/>
              </a:rPr>
              <a:t>New Urbanism</a:t>
            </a:r>
          </a:p>
          <a:p>
            <a:pPr lvl="2" eaLnBrk="1" fontAlgn="auto" hangingPunct="1">
              <a:spcAft>
                <a:spcPts val="0"/>
              </a:spcAft>
              <a:buClr>
                <a:schemeClr val="accent1">
                  <a:lumMod val="60000"/>
                  <a:lumOff val="40000"/>
                </a:schemeClr>
              </a:buClr>
              <a:defRPr/>
            </a:pPr>
            <a:r>
              <a:rPr lang="en-US" sz="1800" dirty="0" smtClean="0">
                <a:solidFill>
                  <a:schemeClr val="tx1">
                    <a:lumMod val="65000"/>
                    <a:lumOff val="35000"/>
                  </a:schemeClr>
                </a:solidFill>
                <a:latin typeface="Calibri" pitchFamily="34" charset="0"/>
              </a:rPr>
              <a:t>Neo-traditional urban design movement </a:t>
            </a:r>
          </a:p>
          <a:p>
            <a:pPr lvl="1" eaLnBrk="1" fontAlgn="auto" hangingPunct="1">
              <a:spcAft>
                <a:spcPts val="0"/>
              </a:spcAft>
              <a:buClr>
                <a:schemeClr val="accent1">
                  <a:lumMod val="75000"/>
                </a:schemeClr>
              </a:buClr>
              <a:defRPr/>
            </a:pPr>
            <a:r>
              <a:rPr lang="en-US" dirty="0" smtClean="0">
                <a:solidFill>
                  <a:schemeClr val="tx1">
                    <a:lumMod val="65000"/>
                    <a:lumOff val="35000"/>
                  </a:schemeClr>
                </a:solidFill>
                <a:latin typeface="Calibri" pitchFamily="34" charset="0"/>
              </a:rPr>
              <a:t>Smart Growth</a:t>
            </a:r>
          </a:p>
          <a:p>
            <a:pPr lvl="2" eaLnBrk="1" fontAlgn="auto" hangingPunct="1">
              <a:spcAft>
                <a:spcPts val="0"/>
              </a:spcAft>
              <a:buClr>
                <a:schemeClr val="accent1">
                  <a:lumMod val="60000"/>
                  <a:lumOff val="40000"/>
                </a:schemeClr>
              </a:buClr>
              <a:defRPr/>
            </a:pPr>
            <a:r>
              <a:rPr lang="en-US" sz="1800" dirty="0" smtClean="0">
                <a:solidFill>
                  <a:schemeClr val="tx1">
                    <a:lumMod val="65000"/>
                    <a:lumOff val="35000"/>
                  </a:schemeClr>
                </a:solidFill>
                <a:latin typeface="Calibri" pitchFamily="34" charset="0"/>
              </a:rPr>
              <a:t>‘Healthy Community’ land use principles</a:t>
            </a:r>
          </a:p>
        </p:txBody>
      </p:sp>
      <p:pic>
        <p:nvPicPr>
          <p:cNvPr id="53250" name="Picture 2"/>
          <p:cNvPicPr>
            <a:picLocks noChangeAspect="1" noChangeArrowheads="1"/>
          </p:cNvPicPr>
          <p:nvPr/>
        </p:nvPicPr>
        <p:blipFill>
          <a:blip r:embed="rId3" cstate="print"/>
          <a:srcRect/>
          <a:stretch>
            <a:fillRect/>
          </a:stretch>
        </p:blipFill>
        <p:spPr bwMode="auto">
          <a:xfrm>
            <a:off x="6400800" y="1905000"/>
            <a:ext cx="2590800" cy="1951038"/>
          </a:xfrm>
          <a:prstGeom prst="rect">
            <a:avLst/>
          </a:prstGeom>
          <a:ln>
            <a:noFill/>
          </a:ln>
          <a:effectLst>
            <a:outerShdw blurRad="292100" dist="139700" dir="2700000" algn="tl" rotWithShape="0">
              <a:srgbClr val="333333">
                <a:alpha val="65000"/>
              </a:srgbClr>
            </a:outerShdw>
          </a:effectLst>
        </p:spPr>
      </p:pic>
      <p:pic>
        <p:nvPicPr>
          <p:cNvPr id="53251" name="Picture 3"/>
          <p:cNvPicPr>
            <a:picLocks noChangeAspect="1" noChangeArrowheads="1"/>
          </p:cNvPicPr>
          <p:nvPr/>
        </p:nvPicPr>
        <p:blipFill>
          <a:blip r:embed="rId4" cstate="print"/>
          <a:srcRect l="877" t="3454" r="3216" b="3455"/>
          <a:stretch>
            <a:fillRect/>
          </a:stretch>
        </p:blipFill>
        <p:spPr bwMode="auto">
          <a:xfrm>
            <a:off x="6400800" y="4267200"/>
            <a:ext cx="2590800" cy="20224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5"/>
          <p:cNvSpPr txBox="1">
            <a:spLocks noChangeArrowheads="1"/>
          </p:cNvSpPr>
          <p:nvPr/>
        </p:nvSpPr>
        <p:spPr bwMode="auto">
          <a:xfrm>
            <a:off x="0" y="0"/>
            <a:ext cx="9144000" cy="1628775"/>
          </a:xfrm>
          <a:prstGeom prst="rect">
            <a:avLst/>
          </a:prstGeom>
          <a:solidFill>
            <a:schemeClr val="accent1"/>
          </a:solidFill>
          <a:ln w="9525">
            <a:noFill/>
            <a:miter lim="800000"/>
            <a:headEnd/>
            <a:tailEnd/>
          </a:ln>
        </p:spPr>
        <p:txBody>
          <a:bodyPr/>
          <a:lstStyle/>
          <a:p>
            <a:endParaRPr lang="en-US"/>
          </a:p>
        </p:txBody>
      </p:sp>
      <p:sp>
        <p:nvSpPr>
          <p:cNvPr id="2" name="Rectangle 2"/>
          <p:cNvSpPr>
            <a:spLocks noGrp="1" noChangeArrowheads="1"/>
          </p:cNvSpPr>
          <p:nvPr>
            <p:ph type="title"/>
          </p:nvPr>
        </p:nvSpPr>
        <p:spPr/>
        <p:txBody>
          <a:bodyPr rtlCol="0">
            <a:noAutofit/>
          </a:bodyPr>
          <a:lstStyle/>
          <a:p>
            <a:pPr eaLnBrk="1" fontAlgn="auto" hangingPunct="1">
              <a:spcAft>
                <a:spcPts val="0"/>
              </a:spcAft>
              <a:defRPr/>
            </a:pPr>
            <a:r>
              <a:rPr lang="en-US" dirty="0" smtClean="0">
                <a:solidFill>
                  <a:schemeClr val="bg1">
                    <a:lumMod val="95000"/>
                  </a:schemeClr>
                </a:solidFill>
                <a:latin typeface="Calibri" pitchFamily="34" charset="0"/>
              </a:rPr>
              <a:t>Defining the “built environment”</a:t>
            </a:r>
          </a:p>
        </p:txBody>
      </p:sp>
      <p:sp>
        <p:nvSpPr>
          <p:cNvPr id="5124" name="Rectangle 3"/>
          <p:cNvSpPr>
            <a:spLocks noGrp="1" noChangeArrowheads="1"/>
          </p:cNvSpPr>
          <p:nvPr>
            <p:ph type="body" sz="half" idx="1"/>
          </p:nvPr>
        </p:nvSpPr>
        <p:spPr>
          <a:xfrm>
            <a:off x="381000" y="1752600"/>
            <a:ext cx="5257800" cy="4525963"/>
          </a:xfrm>
        </p:spPr>
        <p:txBody>
          <a:bodyPr rtlCol="0">
            <a:normAutofit/>
          </a:bodyPr>
          <a:lstStyle/>
          <a:p>
            <a:pPr marL="0" indent="0" eaLnBrk="1" fontAlgn="auto" hangingPunct="1">
              <a:lnSpc>
                <a:spcPct val="90000"/>
              </a:lnSpc>
              <a:spcAft>
                <a:spcPts val="0"/>
              </a:spcAft>
              <a:buClr>
                <a:schemeClr val="accent1">
                  <a:lumMod val="60000"/>
                  <a:lumOff val="40000"/>
                </a:schemeClr>
              </a:buClr>
              <a:buFontTx/>
              <a:buNone/>
              <a:defRPr/>
            </a:pPr>
            <a:r>
              <a:rPr lang="en-US" sz="2800" dirty="0" smtClean="0">
                <a:solidFill>
                  <a:schemeClr val="tx1">
                    <a:lumMod val="65000"/>
                    <a:lumOff val="35000"/>
                  </a:schemeClr>
                </a:solidFill>
                <a:latin typeface="Calibri" pitchFamily="34" charset="0"/>
              </a:rPr>
              <a:t>Built Environment</a:t>
            </a:r>
          </a:p>
          <a:p>
            <a:pPr marL="400050" lvl="1" indent="0" eaLnBrk="1" fontAlgn="auto" hangingPunct="1">
              <a:lnSpc>
                <a:spcPct val="90000"/>
              </a:lnSpc>
              <a:spcAft>
                <a:spcPts val="0"/>
              </a:spcAft>
              <a:buClr>
                <a:schemeClr val="accent1">
                  <a:lumMod val="75000"/>
                </a:schemeClr>
              </a:buClr>
              <a:buFontTx/>
              <a:buNone/>
              <a:defRPr/>
            </a:pPr>
            <a:r>
              <a:rPr lang="en-US" i="1" dirty="0" smtClean="0">
                <a:solidFill>
                  <a:schemeClr val="tx1">
                    <a:lumMod val="65000"/>
                    <a:lumOff val="35000"/>
                  </a:schemeClr>
                </a:solidFill>
                <a:latin typeface="Calibri" pitchFamily="34" charset="0"/>
              </a:rPr>
              <a:t>“</a:t>
            </a:r>
            <a:r>
              <a:rPr lang="en-US" sz="2400" i="1" dirty="0" smtClean="0">
                <a:solidFill>
                  <a:schemeClr val="tx1">
                    <a:lumMod val="65000"/>
                    <a:lumOff val="35000"/>
                  </a:schemeClr>
                </a:solidFill>
                <a:latin typeface="Calibri" pitchFamily="34" charset="0"/>
              </a:rPr>
              <a:t>The surroundings that we have created for our activities</a:t>
            </a:r>
            <a:r>
              <a:rPr lang="en-US" sz="2400" dirty="0" smtClean="0">
                <a:solidFill>
                  <a:schemeClr val="tx1">
                    <a:lumMod val="65000"/>
                    <a:lumOff val="35000"/>
                  </a:schemeClr>
                </a:solidFill>
                <a:latin typeface="Calibri" pitchFamily="34" charset="0"/>
              </a:rPr>
              <a:t>.” </a:t>
            </a:r>
          </a:p>
          <a:p>
            <a:pPr marL="400050" lvl="1" indent="0" eaLnBrk="1" fontAlgn="auto" hangingPunct="1">
              <a:lnSpc>
                <a:spcPct val="90000"/>
              </a:lnSpc>
              <a:spcAft>
                <a:spcPts val="0"/>
              </a:spcAft>
              <a:buClr>
                <a:schemeClr val="accent1">
                  <a:lumMod val="75000"/>
                </a:schemeClr>
              </a:buClr>
              <a:buFontTx/>
              <a:buNone/>
              <a:defRPr/>
            </a:pPr>
            <a:endParaRPr lang="en-US" sz="2400" dirty="0" smtClean="0">
              <a:solidFill>
                <a:schemeClr val="tx1">
                  <a:lumMod val="65000"/>
                  <a:lumOff val="35000"/>
                </a:schemeClr>
              </a:solidFill>
              <a:latin typeface="Calibri" pitchFamily="34" charset="0"/>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latin typeface="Calibri" pitchFamily="34" charset="0"/>
              </a:rPr>
              <a:t>Scale of surroundings vary </a:t>
            </a:r>
          </a:p>
          <a:p>
            <a:pPr lvl="1" eaLnBrk="1" fontAlgn="auto" hangingPunct="1">
              <a:spcAft>
                <a:spcPts val="0"/>
              </a:spcAft>
              <a:buClr>
                <a:schemeClr val="accent1">
                  <a:lumMod val="75000"/>
                </a:schemeClr>
              </a:buClr>
              <a:defRPr/>
            </a:pPr>
            <a:r>
              <a:rPr lang="en-US" dirty="0" smtClean="0">
                <a:solidFill>
                  <a:schemeClr val="tx1">
                    <a:lumMod val="65000"/>
                    <a:lumOff val="35000"/>
                  </a:schemeClr>
                </a:solidFill>
                <a:latin typeface="Calibri" pitchFamily="34" charset="0"/>
              </a:rPr>
              <a:t>large-scale urban areas to rural development and personal space</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latin typeface="Calibri" pitchFamily="34" charset="0"/>
              </a:rPr>
              <a:t>Includes indoor and outdoor places</a:t>
            </a:r>
          </a:p>
          <a:p>
            <a:pPr eaLnBrk="1" fontAlgn="auto" hangingPunct="1">
              <a:spcAft>
                <a:spcPts val="0"/>
              </a:spcAft>
              <a:buClr>
                <a:schemeClr val="accent1">
                  <a:lumMod val="60000"/>
                  <a:lumOff val="40000"/>
                </a:schemeClr>
              </a:buClr>
              <a:buFontTx/>
              <a:buChar char="-"/>
              <a:defRPr/>
            </a:pPr>
            <a:endParaRPr lang="en-US" sz="2800" dirty="0" smtClean="0">
              <a:solidFill>
                <a:schemeClr val="tx1">
                  <a:lumMod val="65000"/>
                  <a:lumOff val="35000"/>
                </a:schemeClr>
              </a:solidFill>
              <a:latin typeface="Calibri" pitchFamily="34" charset="0"/>
            </a:endParaRPr>
          </a:p>
          <a:p>
            <a:pPr marL="0" indent="0" eaLnBrk="1" fontAlgn="auto" hangingPunct="1">
              <a:lnSpc>
                <a:spcPct val="90000"/>
              </a:lnSpc>
              <a:spcAft>
                <a:spcPts val="0"/>
              </a:spcAft>
              <a:buClr>
                <a:schemeClr val="accent1">
                  <a:lumMod val="60000"/>
                  <a:lumOff val="40000"/>
                </a:schemeClr>
              </a:buClr>
              <a:buFontTx/>
              <a:buChar char="-"/>
              <a:defRPr/>
            </a:pPr>
            <a:endParaRPr lang="en-US" sz="3000" dirty="0" smtClean="0">
              <a:solidFill>
                <a:schemeClr val="tx1">
                  <a:lumMod val="65000"/>
                  <a:lumOff val="35000"/>
                </a:schemeClr>
              </a:solidFill>
              <a:latin typeface="Calibri" pitchFamily="34" charset="0"/>
            </a:endParaRPr>
          </a:p>
        </p:txBody>
      </p:sp>
      <p:pic>
        <p:nvPicPr>
          <p:cNvPr id="5128" name="Picture 8"/>
          <p:cNvPicPr>
            <a:picLocks noChangeAspect="1" noChangeArrowheads="1"/>
          </p:cNvPicPr>
          <p:nvPr/>
        </p:nvPicPr>
        <p:blipFill>
          <a:blip r:embed="rId3" cstate="print"/>
          <a:srcRect/>
          <a:stretch>
            <a:fillRect/>
          </a:stretch>
        </p:blipFill>
        <p:spPr bwMode="auto">
          <a:xfrm>
            <a:off x="6096000" y="4648200"/>
            <a:ext cx="2743200" cy="1879600"/>
          </a:xfrm>
          <a:prstGeom prst="rect">
            <a:avLst/>
          </a:prstGeom>
          <a:ln>
            <a:noFill/>
          </a:ln>
          <a:effectLst>
            <a:outerShdw blurRad="292100" dist="139700" dir="2700000" algn="tl" rotWithShape="0">
              <a:srgbClr val="333333">
                <a:alpha val="65000"/>
              </a:srgbClr>
            </a:outerShdw>
          </a:effectLst>
        </p:spPr>
      </p:pic>
      <p:pic>
        <p:nvPicPr>
          <p:cNvPr id="9" name="Picture 5" descr="Commercial Corridor"/>
          <p:cNvPicPr>
            <a:picLocks noChangeAspect="1" noChangeArrowheads="1"/>
          </p:cNvPicPr>
          <p:nvPr/>
        </p:nvPicPr>
        <p:blipFill>
          <a:blip r:embed="rId4" cstate="print"/>
          <a:srcRect/>
          <a:stretch>
            <a:fillRect/>
          </a:stretch>
        </p:blipFill>
        <p:spPr bwMode="auto">
          <a:xfrm>
            <a:off x="6096000" y="1828800"/>
            <a:ext cx="2743200" cy="2581275"/>
          </a:xfrm>
          <a:prstGeom prst="rect">
            <a:avLst/>
          </a:prstGeom>
          <a:ln>
            <a:noFill/>
          </a:ln>
          <a:effectLst>
            <a:outerShdw blurRad="292100" dist="139700" dir="2700000" algn="tl" rotWithShape="0">
              <a:srgbClr val="333333">
                <a:alpha val="65000"/>
              </a:srgbClr>
            </a:outerShdw>
          </a:effectLst>
        </p:spPr>
      </p:pic>
      <p:sp>
        <p:nvSpPr>
          <p:cNvPr id="31750" name="Oval 6"/>
          <p:cNvSpPr>
            <a:spLocks noChangeArrowheads="1"/>
          </p:cNvSpPr>
          <p:nvPr/>
        </p:nvSpPr>
        <p:spPr bwMode="auto">
          <a:xfrm>
            <a:off x="7162800" y="2971800"/>
            <a:ext cx="457200" cy="457200"/>
          </a:xfrm>
          <a:prstGeom prst="ellipse">
            <a:avLst/>
          </a:prstGeom>
          <a:noFill/>
          <a:ln w="57150">
            <a:solidFill>
              <a:srgbClr val="990033"/>
            </a:solidFill>
            <a:round/>
            <a:headEnd/>
            <a:tailEnd/>
          </a:ln>
        </p:spPr>
        <p:txBody>
          <a:bodyPr wrap="none" anchor="ctr"/>
          <a:lstStyle/>
          <a:p>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Grp="1" noChangeAspect="1"/>
          </p:cNvGraphicFramePr>
          <p:nvPr>
            <p:ph idx="4294967295"/>
          </p:nvPr>
        </p:nvGraphicFramePr>
        <p:xfrm>
          <a:off x="0" y="74613"/>
          <a:ext cx="9117013" cy="6837362"/>
        </p:xfrm>
        <a:graphic>
          <a:graphicData uri="http://schemas.openxmlformats.org/presentationml/2006/ole">
            <mc:AlternateContent xmlns:mc="http://schemas.openxmlformats.org/markup-compatibility/2006">
              <mc:Choice xmlns:v="urn:schemas-microsoft-com:vml" Requires="v">
                <p:oleObj spid="_x0000_s1027" name="Slide" r:id="rId4" imgW="4501911" imgH="3377049" progId="PowerPoint.Slide.8">
                  <p:embed/>
                </p:oleObj>
              </mc:Choice>
              <mc:Fallback>
                <p:oleObj name="Slide" r:id="rId4" imgW="4501911" imgH="3377049" progId="PowerPoint.Slid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4613"/>
                        <a:ext cx="9117013" cy="68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5"/>
          <p:cNvSpPr txBox="1">
            <a:spLocks noChangeArrowheads="1"/>
          </p:cNvSpPr>
          <p:nvPr/>
        </p:nvSpPr>
        <p:spPr bwMode="auto">
          <a:xfrm>
            <a:off x="0" y="0"/>
            <a:ext cx="9144000" cy="1981200"/>
          </a:xfrm>
          <a:prstGeom prst="rect">
            <a:avLst/>
          </a:prstGeom>
          <a:solidFill>
            <a:schemeClr val="accent1"/>
          </a:solidFill>
          <a:ln w="9525">
            <a:noFill/>
            <a:miter lim="800000"/>
            <a:headEnd/>
            <a:tailEnd/>
          </a:ln>
        </p:spPr>
        <p:txBody>
          <a:bodyPr anchor="ctr"/>
          <a:lstStyle/>
          <a:p>
            <a:pPr algn="ctr">
              <a:defRPr/>
            </a:pPr>
            <a:r>
              <a:rPr lang="en-US" sz="4400" dirty="0">
                <a:solidFill>
                  <a:schemeClr val="bg1">
                    <a:lumMod val="95000"/>
                  </a:schemeClr>
                </a:solidFill>
                <a:latin typeface="Calibri" pitchFamily="34" charset="0"/>
              </a:rPr>
              <a:t>Many aspects of the built environment affect population health</a:t>
            </a:r>
          </a:p>
        </p:txBody>
      </p:sp>
      <p:sp>
        <p:nvSpPr>
          <p:cNvPr id="1028" name="Rectangle 5"/>
          <p:cNvSpPr>
            <a:spLocks noChangeArrowheads="1"/>
          </p:cNvSpPr>
          <p:nvPr/>
        </p:nvSpPr>
        <p:spPr bwMode="auto">
          <a:xfrm>
            <a:off x="0" y="2144713"/>
            <a:ext cx="9144000" cy="0"/>
          </a:xfrm>
          <a:prstGeom prst="rect">
            <a:avLst/>
          </a:prstGeom>
          <a:noFill/>
          <a:ln w="9525">
            <a:noFill/>
            <a:miter lim="800000"/>
            <a:headEnd/>
            <a:tailEnd/>
          </a:ln>
        </p:spPr>
        <p:txBody>
          <a:bodyPr wrap="none" anchor="ctr">
            <a:spAutoFit/>
          </a:bodyPr>
          <a:lstStyle/>
          <a:p>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81000" y="533400"/>
            <a:ext cx="4876800" cy="1295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2400" b="1" dirty="0">
                <a:solidFill>
                  <a:schemeClr val="tx1"/>
                </a:solidFill>
                <a:latin typeface="Calibri" pitchFamily="34" charset="0"/>
              </a:rPr>
              <a:t>Planning and investment policies</a:t>
            </a:r>
          </a:p>
          <a:p>
            <a:pPr algn="ctr">
              <a:defRPr/>
            </a:pPr>
            <a:r>
              <a:rPr lang="en-US" sz="2400" dirty="0">
                <a:solidFill>
                  <a:schemeClr val="tx1"/>
                </a:solidFill>
                <a:latin typeface="Calibri" pitchFamily="34" charset="0"/>
              </a:rPr>
              <a:t>(regional and municipal </a:t>
            </a:r>
          </a:p>
          <a:p>
            <a:pPr algn="ctr">
              <a:defRPr/>
            </a:pPr>
            <a:r>
              <a:rPr lang="en-US" sz="2400" dirty="0">
                <a:solidFill>
                  <a:schemeClr val="tx1"/>
                </a:solidFill>
                <a:latin typeface="Calibri" pitchFamily="34" charset="0"/>
              </a:rPr>
              <a:t>zoning and development rules)</a:t>
            </a:r>
          </a:p>
        </p:txBody>
      </p:sp>
      <p:sp>
        <p:nvSpPr>
          <p:cNvPr id="6147" name="Rectangle 7"/>
          <p:cNvSpPr>
            <a:spLocks noChangeArrowheads="1"/>
          </p:cNvSpPr>
          <p:nvPr/>
        </p:nvSpPr>
        <p:spPr bwMode="auto">
          <a:xfrm>
            <a:off x="1828800" y="2133600"/>
            <a:ext cx="4953000" cy="1295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2400" b="1" dirty="0">
                <a:solidFill>
                  <a:srgbClr val="000000"/>
                </a:solidFill>
                <a:latin typeface="Calibri" pitchFamily="34" charset="0"/>
              </a:rPr>
              <a:t>Urban Form Patterns</a:t>
            </a:r>
          </a:p>
          <a:p>
            <a:pPr algn="ctr">
              <a:defRPr/>
            </a:pPr>
            <a:r>
              <a:rPr lang="en-US" sz="2400" dirty="0">
                <a:solidFill>
                  <a:srgbClr val="000000"/>
                </a:solidFill>
                <a:latin typeface="Calibri" pitchFamily="34" charset="0"/>
              </a:rPr>
              <a:t>(density mix, transport options, </a:t>
            </a:r>
          </a:p>
          <a:p>
            <a:pPr algn="ctr">
              <a:defRPr/>
            </a:pPr>
            <a:r>
              <a:rPr lang="en-US" sz="2400" dirty="0">
                <a:solidFill>
                  <a:srgbClr val="000000"/>
                </a:solidFill>
                <a:latin typeface="Calibri" pitchFamily="34" charset="0"/>
              </a:rPr>
              <a:t>access to parks and schools)</a:t>
            </a:r>
          </a:p>
        </p:txBody>
      </p:sp>
      <p:sp>
        <p:nvSpPr>
          <p:cNvPr id="6148" name="Rectangle 8"/>
          <p:cNvSpPr>
            <a:spLocks noChangeArrowheads="1"/>
          </p:cNvSpPr>
          <p:nvPr/>
        </p:nvSpPr>
        <p:spPr bwMode="auto">
          <a:xfrm>
            <a:off x="2971800" y="3581400"/>
            <a:ext cx="4724400" cy="1447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2400" b="1" dirty="0">
                <a:solidFill>
                  <a:srgbClr val="000000"/>
                </a:solidFill>
                <a:latin typeface="Calibri" pitchFamily="34" charset="0"/>
              </a:rPr>
              <a:t>Individual </a:t>
            </a:r>
            <a:r>
              <a:rPr lang="en-US" sz="2400" b="1" dirty="0" err="1">
                <a:solidFill>
                  <a:srgbClr val="000000"/>
                </a:solidFill>
                <a:latin typeface="Calibri" pitchFamily="34" charset="0"/>
              </a:rPr>
              <a:t>Behaviour</a:t>
            </a:r>
            <a:endParaRPr lang="en-US" sz="2400" b="1" dirty="0">
              <a:solidFill>
                <a:srgbClr val="000000"/>
              </a:solidFill>
              <a:latin typeface="Calibri" pitchFamily="34" charset="0"/>
            </a:endParaRPr>
          </a:p>
          <a:p>
            <a:pPr algn="ctr">
              <a:defRPr/>
            </a:pPr>
            <a:r>
              <a:rPr lang="en-US" sz="2300" dirty="0">
                <a:solidFill>
                  <a:srgbClr val="000000"/>
                </a:solidFill>
                <a:latin typeface="Calibri" pitchFamily="34" charset="0"/>
              </a:rPr>
              <a:t>(amount of walking, social isolation, </a:t>
            </a:r>
          </a:p>
          <a:p>
            <a:pPr algn="ctr">
              <a:defRPr/>
            </a:pPr>
            <a:r>
              <a:rPr lang="en-US" sz="2300" dirty="0">
                <a:solidFill>
                  <a:srgbClr val="000000"/>
                </a:solidFill>
                <a:latin typeface="Calibri" pitchFamily="34" charset="0"/>
              </a:rPr>
              <a:t>diet choices, recreation</a:t>
            </a:r>
            <a:r>
              <a:rPr lang="en-US" sz="2300" dirty="0">
                <a:latin typeface="Calibri" pitchFamily="34" charset="0"/>
              </a:rPr>
              <a:t>)</a:t>
            </a:r>
          </a:p>
        </p:txBody>
      </p:sp>
      <p:sp>
        <p:nvSpPr>
          <p:cNvPr id="6149" name="Rectangle 9"/>
          <p:cNvSpPr>
            <a:spLocks noChangeArrowheads="1"/>
          </p:cNvSpPr>
          <p:nvPr/>
        </p:nvSpPr>
        <p:spPr bwMode="auto">
          <a:xfrm>
            <a:off x="3962400" y="5181600"/>
            <a:ext cx="4800600" cy="1524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2400" b="1" dirty="0">
                <a:solidFill>
                  <a:srgbClr val="000000"/>
                </a:solidFill>
                <a:latin typeface="Calibri" pitchFamily="34" charset="0"/>
              </a:rPr>
              <a:t>Population Health Impacts</a:t>
            </a:r>
          </a:p>
          <a:p>
            <a:pPr algn="ctr">
              <a:defRPr/>
            </a:pPr>
            <a:r>
              <a:rPr lang="en-US" sz="2300" dirty="0">
                <a:solidFill>
                  <a:srgbClr val="000000"/>
                </a:solidFill>
                <a:latin typeface="Calibri" pitchFamily="34" charset="0"/>
              </a:rPr>
              <a:t>(physical fitness, pollution exposure, </a:t>
            </a:r>
          </a:p>
          <a:p>
            <a:pPr algn="ctr">
              <a:defRPr/>
            </a:pPr>
            <a:r>
              <a:rPr lang="en-US" sz="2300" dirty="0">
                <a:solidFill>
                  <a:srgbClr val="000000"/>
                </a:solidFill>
                <a:latin typeface="Calibri" pitchFamily="34" charset="0"/>
              </a:rPr>
              <a:t>traffic crashes, social cohesion</a:t>
            </a:r>
            <a:r>
              <a:rPr lang="en-US" sz="2300" dirty="0">
                <a:latin typeface="Calibri" pitchFamily="34" charset="0"/>
              </a:rPr>
              <a:t>)</a:t>
            </a:r>
          </a:p>
        </p:txBody>
      </p:sp>
      <p:cxnSp>
        <p:nvCxnSpPr>
          <p:cNvPr id="36869" name="AutoShape 10"/>
          <p:cNvCxnSpPr>
            <a:cxnSpLocks noChangeShapeType="1"/>
          </p:cNvCxnSpPr>
          <p:nvPr/>
        </p:nvCxnSpPr>
        <p:spPr bwMode="auto">
          <a:xfrm rot="10800000" flipH="1" flipV="1">
            <a:off x="381000" y="1181100"/>
            <a:ext cx="1447800" cy="1600200"/>
          </a:xfrm>
          <a:prstGeom prst="curvedConnector3">
            <a:avLst>
              <a:gd name="adj1" fmla="val -15792"/>
            </a:avLst>
          </a:prstGeom>
          <a:noFill/>
          <a:ln w="57150">
            <a:solidFill>
              <a:schemeClr val="tx1"/>
            </a:solidFill>
            <a:round/>
            <a:headEnd/>
            <a:tailEnd type="triangle" w="med" len="med"/>
          </a:ln>
        </p:spPr>
      </p:cxnSp>
      <p:cxnSp>
        <p:nvCxnSpPr>
          <p:cNvPr id="36870" name="AutoShape 11"/>
          <p:cNvCxnSpPr>
            <a:cxnSpLocks noChangeShapeType="1"/>
          </p:cNvCxnSpPr>
          <p:nvPr/>
        </p:nvCxnSpPr>
        <p:spPr bwMode="auto">
          <a:xfrm rot="10800000" flipH="1" flipV="1">
            <a:off x="1828800" y="2781300"/>
            <a:ext cx="1143000" cy="1524000"/>
          </a:xfrm>
          <a:prstGeom prst="curvedConnector3">
            <a:avLst>
              <a:gd name="adj1" fmla="val -20000"/>
            </a:avLst>
          </a:prstGeom>
          <a:noFill/>
          <a:ln w="57150">
            <a:solidFill>
              <a:schemeClr val="tx1"/>
            </a:solidFill>
            <a:round/>
            <a:headEnd/>
            <a:tailEnd type="triangle" w="med" len="med"/>
          </a:ln>
        </p:spPr>
      </p:cxnSp>
      <p:cxnSp>
        <p:nvCxnSpPr>
          <p:cNvPr id="36871" name="AutoShape 12"/>
          <p:cNvCxnSpPr>
            <a:cxnSpLocks noChangeShapeType="1"/>
          </p:cNvCxnSpPr>
          <p:nvPr/>
        </p:nvCxnSpPr>
        <p:spPr bwMode="auto">
          <a:xfrm rot="10800000" flipH="1" flipV="1">
            <a:off x="2971800" y="4305300"/>
            <a:ext cx="990600" cy="1638300"/>
          </a:xfrm>
          <a:prstGeom prst="curvedConnector3">
            <a:avLst>
              <a:gd name="adj1" fmla="val -23079"/>
            </a:avLst>
          </a:prstGeom>
          <a:noFill/>
          <a:ln w="57150">
            <a:solidFill>
              <a:schemeClr val="tx1"/>
            </a:solidFill>
            <a:round/>
            <a:headEnd/>
            <a:tailEnd type="triangle" w="med" len="med"/>
          </a:ln>
        </p:spPr>
      </p:cxnSp>
      <p:sp>
        <p:nvSpPr>
          <p:cNvPr id="36872" name="Text Box 5"/>
          <p:cNvSpPr txBox="1">
            <a:spLocks noChangeArrowheads="1"/>
          </p:cNvSpPr>
          <p:nvPr/>
        </p:nvSpPr>
        <p:spPr bwMode="auto">
          <a:xfrm>
            <a:off x="0" y="0"/>
            <a:ext cx="9144000" cy="457200"/>
          </a:xfrm>
          <a:prstGeom prst="rect">
            <a:avLst/>
          </a:prstGeom>
          <a:solidFill>
            <a:schemeClr val="accent1"/>
          </a:solidFill>
          <a:ln w="9525">
            <a:noFill/>
            <a:miter lim="800000"/>
            <a:headEnd/>
            <a:tailEnd/>
          </a:ln>
        </p:spPr>
        <p:txBody>
          <a:bodyPr/>
          <a:lstStyle/>
          <a:p>
            <a:pPr algn="r"/>
            <a:endParaRPr lang="en-US" sz="3200">
              <a:solidFill>
                <a:schemeClr val="bg1"/>
              </a:solidFill>
              <a:latin typeface="Calibri" pitchFamily="34" charset="0"/>
            </a:endParaRPr>
          </a:p>
        </p:txBody>
      </p:sp>
      <p:sp>
        <p:nvSpPr>
          <p:cNvPr id="36873" name="Text Box 13"/>
          <p:cNvSpPr txBox="1">
            <a:spLocks noChangeArrowheads="1"/>
          </p:cNvSpPr>
          <p:nvPr/>
        </p:nvSpPr>
        <p:spPr bwMode="auto">
          <a:xfrm>
            <a:off x="152400" y="6400800"/>
            <a:ext cx="2876550" cy="274638"/>
          </a:xfrm>
          <a:prstGeom prst="rect">
            <a:avLst/>
          </a:prstGeom>
          <a:noFill/>
          <a:ln w="9525">
            <a:noFill/>
            <a:miter lim="800000"/>
            <a:headEnd/>
            <a:tailEnd/>
          </a:ln>
        </p:spPr>
        <p:txBody>
          <a:bodyPr wrap="none">
            <a:spAutoFit/>
          </a:bodyPr>
          <a:lstStyle/>
          <a:p>
            <a:r>
              <a:rPr lang="en-US" sz="1200">
                <a:latin typeface="Calibri" pitchFamily="34" charset="0"/>
              </a:rPr>
              <a:t>Adapted from Frank, Kavage, Litman (2006)</a:t>
            </a:r>
          </a:p>
        </p:txBody>
      </p:sp>
      <p:sp>
        <p:nvSpPr>
          <p:cNvPr id="36874" name="Rectangle 12"/>
          <p:cNvSpPr>
            <a:spLocks noChangeArrowheads="1"/>
          </p:cNvSpPr>
          <p:nvPr/>
        </p:nvSpPr>
        <p:spPr bwMode="auto">
          <a:xfrm>
            <a:off x="6096000" y="838200"/>
            <a:ext cx="2755900" cy="579438"/>
          </a:xfrm>
          <a:prstGeom prst="rect">
            <a:avLst/>
          </a:prstGeom>
          <a:noFill/>
          <a:ln w="9525">
            <a:noFill/>
            <a:miter lim="800000"/>
            <a:headEnd/>
            <a:tailEnd/>
          </a:ln>
        </p:spPr>
        <p:txBody>
          <a:bodyPr wrap="none">
            <a:spAutoFit/>
          </a:bodyPr>
          <a:lstStyle/>
          <a:p>
            <a:r>
              <a:rPr lang="en-US" sz="3200">
                <a:latin typeface="Calibri" pitchFamily="34" charset="0"/>
              </a:rPr>
              <a:t>“Ripple Effect”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udience1 xmlns="4de64c37-ebdf-406a-9f1b-af099cf715f4"/>
    <DocumentLanguage xmlns="4de64c37-ebdf-406a-9f1b-af099cf715f4" xsi:nil="true"/>
    <DocumentDescription xmlns="4de64c37-ebdf-406a-9f1b-af099cf715f4" xsi:nil="true"/>
    <TaxCatchAll xmlns="2a1cf95e-a2cb-4d0f-9c16-7db7b13007cf"/>
    <d54dd449c2c54af89444c3906a20b699 xmlns="2a1cf95e-a2cb-4d0f-9c16-7db7b13007cf">
      <Terms xmlns="http://schemas.microsoft.com/office/infopath/2007/PartnerControls"/>
    </d54dd449c2c54af89444c3906a20b699>
    <k05366dfea714127ab8826af69afb524 xmlns="2a1cf95e-a2cb-4d0f-9c16-7db7b13007cf">
      <Terms xmlns="http://schemas.microsoft.com/office/infopath/2007/PartnerControls"/>
    </k05366dfea714127ab8826af69afb524>
    <_dlc_DocId xmlns="2a1cf95e-a2cb-4d0f-9c16-7db7b13007cf">BCCDC-1957235667-275</_dlc_DocId>
    <_dlc_DocIdUrl xmlns="2a1cf95e-a2cb-4d0f-9c16-7db7b13007cf">
      <Url>http://www.bccdc.ca/pop-public-health/_layouts/15/DocIdRedir.aspx?ID=BCCDC-1957235667-275</Url>
      <Description>BCCDC-1957235667-275</Description>
    </_dlc_DocIdUrl>
    <HideDocument xmlns="2a1cf95e-a2cb-4d0f-9c16-7db7b13007cf">false</HideDocu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E157DFA19A3FFD4F80D0469ADC363A00" ma:contentTypeVersion="9" ma:contentTypeDescription="Create a new document." ma:contentTypeScope="" ma:versionID="99bebdff1f42fd1e658056fb63fa30bc">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e36369f956aa94e82d4b5d374d1a892a"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default="" ma:fieldId="{d54dd449-c2c5-4af8-9444-c3906a20b699}" ma:taxonomyMulti="true" ma:sspId="e5481489-1c4e-4a78-9d25-61807e18e714" ma:termSetId="d951ee64-c3ba-4c08-a09c-902853831bd1"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BC24D7-45E1-4132-AF80-07B58495BCE2}">
  <ds:schemaRefs>
    <ds:schemaRef ds:uri="http://www.w3.org/XML/1998/namespace"/>
    <ds:schemaRef ds:uri="4de64c37-ebdf-406a-9f1b-af099cf715f4"/>
    <ds:schemaRef ds:uri="http://purl.org/dc/elements/1.1/"/>
    <ds:schemaRef ds:uri="http://schemas.microsoft.com/office/2006/documentManagement/types"/>
    <ds:schemaRef ds:uri="http://purl.org/dc/dcmitype/"/>
    <ds:schemaRef ds:uri="http://schemas.microsoft.com/office/infopath/2007/PartnerControls"/>
    <ds:schemaRef ds:uri="bb0eaabd-8237-4495-bdf5-f324c842ead6"/>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AC6D691-26D2-4736-8533-256AE402D99A}">
  <ds:schemaRefs>
    <ds:schemaRef ds:uri="http://schemas.microsoft.com/sharepoint/v3/contenttype/forms"/>
  </ds:schemaRefs>
</ds:datastoreItem>
</file>

<file path=customXml/itemProps3.xml><?xml version="1.0" encoding="utf-8"?>
<ds:datastoreItem xmlns:ds="http://schemas.openxmlformats.org/officeDocument/2006/customXml" ds:itemID="{053D315A-76B8-49A5-8A48-BC6E60A83E0A}">
  <ds:schemaRefs>
    <ds:schemaRef ds:uri="http://schemas.microsoft.com/sharepoint/events"/>
  </ds:schemaRefs>
</ds:datastoreItem>
</file>

<file path=customXml/itemProps4.xml><?xml version="1.0" encoding="utf-8"?>
<ds:datastoreItem xmlns:ds="http://schemas.openxmlformats.org/officeDocument/2006/customXml" ds:itemID="{6660A523-46D4-465C-9F69-90E9F76B1AF1}"/>
</file>

<file path=docProps/app.xml><?xml version="1.0" encoding="utf-8"?>
<Properties xmlns="http://schemas.openxmlformats.org/officeDocument/2006/extended-properties" xmlns:vt="http://schemas.openxmlformats.org/officeDocument/2006/docPropsVTypes">
  <Template>Breeze.thmx</Template>
  <TotalTime>5033</TotalTime>
  <Words>1253</Words>
  <Application>Microsoft Office PowerPoint</Application>
  <PresentationFormat>On-screen Show (4:3)</PresentationFormat>
  <Paragraphs>148</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Breeze</vt:lpstr>
      <vt:lpstr>Slide</vt:lpstr>
      <vt:lpstr>PowerPoint Presentation</vt:lpstr>
      <vt:lpstr>PowerPoint Presentation</vt:lpstr>
      <vt:lpstr>PowerPoint Presentation</vt:lpstr>
      <vt:lpstr>PowerPoint Presentation</vt:lpstr>
      <vt:lpstr>Urban Planning - Public Health: historical roots</vt:lpstr>
      <vt:lpstr>Current Planning Trends</vt:lpstr>
      <vt:lpstr>Defining the “built environment”</vt:lpstr>
      <vt:lpstr>PowerPoint Presentation</vt:lpstr>
      <vt:lpstr>PowerPoint Presentation</vt:lpstr>
      <vt:lpstr>PowerPoint Presentation</vt:lpstr>
      <vt:lpstr>Impacts: air quality</vt:lpstr>
      <vt:lpstr>Impacts: water</vt:lpstr>
      <vt:lpstr>Impacts: children and youth</vt:lpstr>
      <vt:lpstr>Impacts: injuries</vt:lpstr>
      <vt:lpstr>Impacts: mental health</vt:lpstr>
      <vt:lpstr>PowerPoint Presentation</vt:lpstr>
      <vt:lpstr>Is it just about behaviour change?</vt:lpstr>
      <vt:lpstr>Tackling the connection between the Built Environment and Public Health</vt:lpstr>
      <vt:lpstr>Rebuilding the connection between  Urban Planning and Public Health</vt:lpstr>
      <vt:lpstr>PowerPoint Presentation</vt:lpstr>
      <vt:lpstr>PowerPoint Presentation</vt:lpstr>
    </vt:vector>
  </TitlesOfParts>
  <Company>A Berland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the Built Environment March 2008</dc:title>
  <dc:creator>Alex Berland</dc:creator>
  <cp:lastModifiedBy>Best, Theresa</cp:lastModifiedBy>
  <cp:revision>66</cp:revision>
  <dcterms:created xsi:type="dcterms:W3CDTF">2009-02-09T03:24:33Z</dcterms:created>
  <dcterms:modified xsi:type="dcterms:W3CDTF">2017-09-13T18:41:51Z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0x010100DA361FFC15F23349803C3C69CD01CD2300E157DFA19A3FFD4F80D0469ADC363A00</vt:lpwstr>
  </property>
  <property fmtid="{D5CDD505-2E9C-101B-9397-08002B2CF9AE}" pid="3" name="_dlc_DocIdItemGuid">
    <vt:lpwstr>9e84a97c-e2ee-4b03-b646-a9329e2990eb</vt:lpwstr>
  </property>
  <property fmtid="{D5CDD505-2E9C-101B-9397-08002B2CF9AE}" pid="4" name="Order">
    <vt:r8>99400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Agency_x0020_or_x0020_Hospital">
    <vt:lpwstr/>
  </property>
  <property fmtid="{D5CDD505-2E9C-101B-9397-08002B2CF9AE}" pid="10" name="Service_x0020_and_x0020_Program">
    <vt:lpwstr/>
  </property>
  <property fmtid="{D5CDD505-2E9C-101B-9397-08002B2CF9AE}" pid="11" name="Resource_x0020_Category">
    <vt:lpwstr/>
  </property>
  <property fmtid="{D5CDD505-2E9C-101B-9397-08002B2CF9AE}" pid="12" name="TestFileOrLink">
    <vt:lpwstr>File</vt:lpwstr>
  </property>
  <property fmtid="{D5CDD505-2E9C-101B-9397-08002B2CF9AE}" pid="13" name="Resource_x0020_Type">
    <vt:lpwstr/>
  </property>
  <property fmtid="{D5CDD505-2E9C-101B-9397-08002B2CF9AE}" pid="14" name="Health_x0020_Authority">
    <vt:lpwstr/>
  </property>
  <property fmtid="{D5CDD505-2E9C-101B-9397-08002B2CF9AE}" pid="15" name="Audience">
    <vt:lpwstr/>
  </property>
  <property fmtid="{D5CDD505-2E9C-101B-9397-08002B2CF9AE}" pid="16" name="Service and Program">
    <vt:lpwstr/>
  </property>
  <property fmtid="{D5CDD505-2E9C-101B-9397-08002B2CF9AE}" pid="17" name="Resource Category">
    <vt:lpwstr/>
  </property>
  <property fmtid="{D5CDD505-2E9C-101B-9397-08002B2CF9AE}" pid="18" name="Health Authority">
    <vt:lpwstr/>
  </property>
  <property fmtid="{D5CDD505-2E9C-101B-9397-08002B2CF9AE}" pid="19" name="Resource Type">
    <vt:lpwstr/>
  </property>
  <property fmtid="{D5CDD505-2E9C-101B-9397-08002B2CF9AE}" pid="20" name="Agency or Hospital">
    <vt:lpwstr/>
  </property>
  <property fmtid="{D5CDD505-2E9C-101B-9397-08002B2CF9AE}" pid="21" name="ResourceCategory">
    <vt:lpwstr/>
  </property>
  <property fmtid="{D5CDD505-2E9C-101B-9397-08002B2CF9AE}" pid="22" name="ResourceType">
    <vt:lpwstr/>
  </property>
</Properties>
</file>