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1" r:id="rId1"/>
    <p:sldMasterId id="2147483673" r:id="rId2"/>
  </p:sldMasterIdLst>
  <p:notesMasterIdLst>
    <p:notesMasterId r:id="rId14"/>
  </p:notesMasterIdLst>
  <p:sldIdLst>
    <p:sldId id="256" r:id="rId3"/>
    <p:sldId id="258" r:id="rId4"/>
    <p:sldId id="259" r:id="rId5"/>
    <p:sldId id="262" r:id="rId6"/>
    <p:sldId id="267" r:id="rId7"/>
    <p:sldId id="265" r:id="rId8"/>
    <p:sldId id="266" r:id="rId9"/>
    <p:sldId id="261" r:id="rId10"/>
    <p:sldId id="264" r:id="rId11"/>
    <p:sldId id="268" r:id="rId12"/>
    <p:sldId id="269" r:id="rId13"/>
  </p:sldIdLst>
  <p:sldSz cx="12192000" cy="6858000"/>
  <p:notesSz cx="6858000" cy="9144000"/>
  <p:embeddedFontLst>
    <p:embeddedFont>
      <p:font typeface="Museo Sans 300" panose="02000000000000000000" pitchFamily="50" charset="0"/>
      <p:regular r:id="rId15"/>
    </p:embeddedFont>
    <p:embeddedFont>
      <p:font typeface="Calibri" panose="020F0502020204030204" pitchFamily="34" charset="0"/>
      <p:regular r:id="rId16"/>
      <p:bold r:id="rId17"/>
      <p:italic r:id="rId18"/>
      <p:boldItalic r:id="rId19"/>
    </p:embeddedFont>
    <p:embeddedFont>
      <p:font typeface="Gill Sans MT Ext Condensed Bold" panose="020B0902020104020203" pitchFamily="34" charset="0"/>
      <p:regular r:id="rId20"/>
    </p:embeddedFont>
    <p:embeddedFont>
      <p:font typeface="orange juice" panose="020B0604020202020204" charset="0"/>
      <p:regular r:id="rId21"/>
    </p:embeddedFont>
    <p:embeddedFont>
      <p:font typeface="Tw Cen MT" panose="020B0602020104020603" pitchFamily="34" charset="0"/>
      <p:regular r:id="rId22"/>
      <p:bold r:id="rId23"/>
      <p:italic r:id="rId24"/>
      <p:boldItalic r:id="rId25"/>
    </p:embeddedFont>
    <p:embeddedFont>
      <p:font typeface="Gill Sans Ultra Bold Condensed" panose="020B0A06020104020203" pitchFamily="34" charset="0"/>
      <p:regular r:id="rId26"/>
    </p:embeddedFont>
    <p:embeddedFont>
      <p:font typeface="Tw Cen MT Condensed" panose="020B0606020104020203" pitchFamily="34" charset="0"/>
      <p:regular r:id="rId27"/>
      <p:bold r:id="rId28"/>
    </p:embeddedFont>
    <p:embeddedFont>
      <p:font typeface="Museo Sans 900" panose="02000000000000000000" pitchFamily="50" charset="0"/>
      <p:bold r:id="rId29"/>
    </p:embeddedFont>
    <p:embeddedFont>
      <p:font typeface="Museo Sans 500" panose="02000000000000000000" pitchFamily="50" charset="0"/>
      <p:regular r:id="rId30"/>
    </p:embeddedFont>
    <p:embeddedFont>
      <p:font typeface="Wingdings 3" panose="05040102010807070707" pitchFamily="18" charset="2"/>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eta Selimovska" initials="M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4662"/>
    <a:srgbClr val="167D9D"/>
    <a:srgbClr val="FFFFFF"/>
    <a:srgbClr val="000000"/>
    <a:srgbClr val="92AD3C"/>
    <a:srgbClr val="F6931D"/>
    <a:srgbClr val="F05A28"/>
    <a:srgbClr val="BFBFBF"/>
    <a:srgbClr val="FFCC66"/>
    <a:srgbClr val="0D8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5324" autoAdjust="0"/>
  </p:normalViewPr>
  <p:slideViewPr>
    <p:cSldViewPr snapToGrid="0">
      <p:cViewPr varScale="1">
        <p:scale>
          <a:sx n="106" d="100"/>
          <a:sy n="106" d="100"/>
        </p:scale>
        <p:origin x="59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commentAuthors" Target="commentAuthors.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4A10A-DFC9-4DCC-8AD8-7BD618CCCC7D}" type="datetimeFigureOut">
              <a:rPr lang="en-CA" smtClean="0"/>
              <a:t>2019-11-08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E4008-DC28-4E70-990A-06C5A99B2A09}" type="slidenum">
              <a:rPr lang="en-CA" smtClean="0"/>
              <a:t>‹#›</a:t>
            </a:fld>
            <a:endParaRPr lang="en-CA"/>
          </a:p>
        </p:txBody>
      </p:sp>
    </p:spTree>
    <p:extLst>
      <p:ext uri="{BB962C8B-B14F-4D97-AF65-F5344CB8AC3E}">
        <p14:creationId xmlns:p14="http://schemas.microsoft.com/office/powerpoint/2010/main" val="362205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1</a:t>
            </a:fld>
            <a:endParaRPr lang="en-CA"/>
          </a:p>
        </p:txBody>
      </p:sp>
    </p:spTree>
    <p:extLst>
      <p:ext uri="{BB962C8B-B14F-4D97-AF65-F5344CB8AC3E}">
        <p14:creationId xmlns:p14="http://schemas.microsoft.com/office/powerpoint/2010/main" val="320336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2</a:t>
            </a:fld>
            <a:endParaRPr lang="en-CA"/>
          </a:p>
        </p:txBody>
      </p:sp>
    </p:spTree>
    <p:extLst>
      <p:ext uri="{BB962C8B-B14F-4D97-AF65-F5344CB8AC3E}">
        <p14:creationId xmlns:p14="http://schemas.microsoft.com/office/powerpoint/2010/main" val="111166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E4008-DC28-4E70-990A-06C5A99B2A09}" type="slidenum">
              <a:rPr lang="en-CA" smtClean="0"/>
              <a:t>3</a:t>
            </a:fld>
            <a:endParaRPr lang="en-CA"/>
          </a:p>
        </p:txBody>
      </p:sp>
    </p:spTree>
    <p:extLst>
      <p:ext uri="{BB962C8B-B14F-4D97-AF65-F5344CB8AC3E}">
        <p14:creationId xmlns:p14="http://schemas.microsoft.com/office/powerpoint/2010/main" val="370338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2E4008-DC28-4E70-990A-06C5A99B2A09}" type="slidenum">
              <a:rPr lang="en-CA" smtClean="0"/>
              <a:t>4</a:t>
            </a:fld>
            <a:endParaRPr lang="en-CA"/>
          </a:p>
        </p:txBody>
      </p:sp>
    </p:spTree>
    <p:extLst>
      <p:ext uri="{BB962C8B-B14F-4D97-AF65-F5344CB8AC3E}">
        <p14:creationId xmlns:p14="http://schemas.microsoft.com/office/powerpoint/2010/main" val="262801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5</a:t>
            </a:fld>
            <a:endParaRPr lang="en-CA"/>
          </a:p>
        </p:txBody>
      </p:sp>
    </p:spTree>
    <p:extLst>
      <p:ext uri="{BB962C8B-B14F-4D97-AF65-F5344CB8AC3E}">
        <p14:creationId xmlns:p14="http://schemas.microsoft.com/office/powerpoint/2010/main" val="240348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6</a:t>
            </a:fld>
            <a:endParaRPr lang="en-CA"/>
          </a:p>
        </p:txBody>
      </p:sp>
    </p:spTree>
    <p:extLst>
      <p:ext uri="{BB962C8B-B14F-4D97-AF65-F5344CB8AC3E}">
        <p14:creationId xmlns:p14="http://schemas.microsoft.com/office/powerpoint/2010/main" val="305229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7</a:t>
            </a:fld>
            <a:endParaRPr lang="en-CA"/>
          </a:p>
        </p:txBody>
      </p:sp>
    </p:spTree>
    <p:extLst>
      <p:ext uri="{BB962C8B-B14F-4D97-AF65-F5344CB8AC3E}">
        <p14:creationId xmlns:p14="http://schemas.microsoft.com/office/powerpoint/2010/main" val="217526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8</a:t>
            </a:fld>
            <a:endParaRPr lang="en-CA"/>
          </a:p>
        </p:txBody>
      </p:sp>
    </p:spTree>
    <p:extLst>
      <p:ext uri="{BB962C8B-B14F-4D97-AF65-F5344CB8AC3E}">
        <p14:creationId xmlns:p14="http://schemas.microsoft.com/office/powerpoint/2010/main" val="408767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02E4008-DC28-4E70-990A-06C5A99B2A09}" type="slidenum">
              <a:rPr lang="en-CA" smtClean="0"/>
              <a:t>9</a:t>
            </a:fld>
            <a:endParaRPr lang="en-CA"/>
          </a:p>
        </p:txBody>
      </p:sp>
    </p:spTree>
    <p:extLst>
      <p:ext uri="{BB962C8B-B14F-4D97-AF65-F5344CB8AC3E}">
        <p14:creationId xmlns:p14="http://schemas.microsoft.com/office/powerpoint/2010/main" val="327092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0BEC3514-2BF1-44BD-BA3C-2834BC4D7889}" type="datetimeFigureOut">
              <a:rPr lang="en-CA" smtClean="0"/>
              <a:t>2019-11-08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26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MT Ext Condensed Bold" panose="020B09020201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t>2019-11-08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sp>
        <p:nvSpPr>
          <p:cNvPr id="7" name="Rectangle 6"/>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407853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t>2019-11-08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6216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AD6EE87-EBD5-4F12-A48A-63ACA297AC8F}" type="datetimeFigureOut">
              <a:rPr lang="en-US" smtClean="0"/>
              <a:t>2019-11-08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295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5D3794B-289A-4A80-97D7-111025398D45}" type="datetimeFigureOut">
              <a:rPr lang="en-US" smtClean="0"/>
              <a:t>2019-11-08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740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2019-11-08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164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93C6A301-0538-44EC-B09D-202E1042A48B}" type="datetimeFigureOut">
              <a:rPr lang="en-US" smtClean="0"/>
              <a:t>2019-11-08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2462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789574A-8875-45EF-8EA2-3CAA0F7ABC4C}" type="datetimeFigureOut">
              <a:rPr lang="en-US" smtClean="0"/>
              <a:t>2019-11-08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9694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7EF4D4C-5367-4C26-9E2B-D8088D7FCA81}" type="datetimeFigureOut">
              <a:rPr lang="en-US" smtClean="0"/>
              <a:t>2019-11-08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4069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2019-11-08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9699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2019-11-08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0580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6000" b="1">
                <a:solidFill>
                  <a:schemeClr val="tx1"/>
                </a:solidFill>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t>2019-11-08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63094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2019-11-08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731215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CD73815-2707-4475-8F1A-B873CB631BB4}" type="datetimeFigureOut">
              <a:rPr lang="en-US" smtClean="0"/>
              <a:t>2019-11-08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0636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A4AFB99-0EAB-4182-AFF8-E214C82A68F6}" type="datetimeFigureOut">
              <a:rPr lang="en-US" smtClean="0"/>
              <a:t>2019-11-08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382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Autofit/>
          </a:bodyPr>
          <a:lstStyle>
            <a:lvl1pPr algn="r">
              <a:defRPr sz="11500" b="0" spc="200" baseline="0">
                <a:latin typeface="Gill Sans MT Ext Condensed Bold" panose="020B0902020104020203" pitchFamily="34" charset="0"/>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C3514-2BF1-44BD-BA3C-2834BC4D7889}" type="datetimeFigureOut">
              <a:rPr lang="en-CA" smtClean="0"/>
              <a:t>2019-11-08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DA53DD-5852-496B-8EA2-840C6E07DF1B}" type="slidenum">
              <a:rPr lang="en-CA" smtClean="0"/>
              <a:t>‹#›</a:t>
            </a:fld>
            <a:endParaRPr lang="en-CA"/>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69787" y="5096671"/>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84746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C3514-2BF1-44BD-BA3C-2834BC4D7889}" type="datetimeFigureOut">
              <a:rPr lang="en-CA" smtClean="0"/>
              <a:t>2019-11-08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DA53DD-5852-496B-8EA2-840C6E07DF1B}" type="slidenum">
              <a:rPr lang="en-CA" smtClean="0"/>
              <a:t>‹#›</a:t>
            </a:fld>
            <a:endParaRPr lang="en-CA"/>
          </a:p>
        </p:txBody>
      </p:sp>
      <p:sp>
        <p:nvSpPr>
          <p:cNvPr id="8" name="Rectangle 7"/>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3932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C3514-2BF1-44BD-BA3C-2834BC4D7889}" type="datetimeFigureOut">
              <a:rPr lang="en-CA" smtClean="0"/>
              <a:t>2019-11-08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ADA53DD-5852-496B-8EA2-840C6E07DF1B}" type="slidenum">
              <a:rPr lang="en-CA" smtClean="0"/>
              <a:t>‹#›</a:t>
            </a:fld>
            <a:endParaRPr lang="en-CA"/>
          </a:p>
        </p:txBody>
      </p:sp>
      <p:sp>
        <p:nvSpPr>
          <p:cNvPr id="11" name="Rectangle 10"/>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351113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0BEC3514-2BF1-44BD-BA3C-2834BC4D7889}" type="datetimeFigureOut">
              <a:rPr lang="en-CA" smtClean="0"/>
              <a:t>2019-11-08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ADA53DD-5852-496B-8EA2-840C6E07DF1B}" type="slidenum">
              <a:rPr lang="en-CA" smtClean="0"/>
              <a:t>‹#›</a:t>
            </a:fld>
            <a:endParaRPr lang="en-CA"/>
          </a:p>
        </p:txBody>
      </p:sp>
      <p:sp>
        <p:nvSpPr>
          <p:cNvPr id="6" name="Rectangle 5"/>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764993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C3514-2BF1-44BD-BA3C-2834BC4D7889}" type="datetimeFigureOut">
              <a:rPr lang="en-CA" smtClean="0"/>
              <a:t>2019-11-08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ADA53DD-5852-496B-8EA2-840C6E07DF1B}" type="slidenum">
              <a:rPr lang="en-CA" smtClean="0"/>
              <a:t>‹#›</a:t>
            </a:fld>
            <a:endParaRPr lang="en-CA"/>
          </a:p>
        </p:txBody>
      </p:sp>
    </p:spTree>
    <p:extLst>
      <p:ext uri="{BB962C8B-B14F-4D97-AF65-F5344CB8AC3E}">
        <p14:creationId xmlns:p14="http://schemas.microsoft.com/office/powerpoint/2010/main" val="832178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5400">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t>2019-11-08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DA53DD-5852-496B-8EA2-840C6E07DF1B}" type="slidenum">
              <a:rPr lang="en-CA" smtClean="0"/>
              <a:t>‹#›</a:t>
            </a:fld>
            <a:endParaRPr lang="en-CA"/>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31773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Autofit/>
          </a:bodyPr>
          <a:lstStyle>
            <a:lvl1pPr algn="r">
              <a:defRPr sz="11500" spc="200" baseline="0">
                <a:latin typeface="Gill Sans MT Ext Condensed Bold" panose="020B0902020104020203"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t>2019-11-08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DA53DD-5852-496B-8EA2-840C6E07DF1B}" type="slidenum">
              <a:rPr lang="en-CA" smtClean="0"/>
              <a:t>‹#›</a:t>
            </a:fld>
            <a:endParaRPr lang="en-CA"/>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269787" y="5134633"/>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362057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BEC3514-2BF1-44BD-BA3C-2834BC4D7889}" type="datetimeFigureOut">
              <a:rPr lang="en-CA" smtClean="0"/>
              <a:t>2019-11-08</a:t>
            </a:fld>
            <a:endParaRPr lang="en-CA"/>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CA"/>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ADA53DD-5852-496B-8EA2-840C6E07DF1B}" type="slidenum">
              <a:rPr lang="en-CA" smtClean="0"/>
              <a:t>‹#›</a:t>
            </a:fld>
            <a:endParaRPr lang="en-CA"/>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37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2019-11-08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97538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meant2preventkitchen.ca/" TargetMode="External"/><Relationship Id="rId2" Type="http://schemas.openxmlformats.org/officeDocument/2006/relationships/hyperlink" Target="http://www.meant2prevent.ca/"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p:nvSpPr>
        <p:spPr>
          <a:xfrm>
            <a:off x="0" y="0"/>
            <a:ext cx="12192000" cy="6858000"/>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3489518"/>
            <a:ext cx="12192000" cy="180020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Gill Sans Ultra Bold Condensed" panose="020B0A06020104020203" pitchFamily="34" charset="0"/>
                <a:ea typeface="+mj-ea"/>
                <a:cs typeface="+mj-cs"/>
              </a:defRPr>
            </a:lvl1pPr>
          </a:lstStyle>
          <a:p>
            <a:pPr algn="ctr"/>
            <a:r>
              <a:rPr lang="en-CA" sz="6000" b="1" dirty="0" smtClean="0">
                <a:solidFill>
                  <a:schemeClr val="tx1"/>
                </a:solidFill>
                <a:latin typeface="Museo Sans 900" panose="02000000000000000000" pitchFamily="50" charset="0"/>
              </a:rPr>
              <a:t>Introduction </a:t>
            </a:r>
            <a:endParaRPr lang="en-CA" sz="6000" b="1" dirty="0">
              <a:solidFill>
                <a:schemeClr val="tx1"/>
              </a:solidFill>
              <a:latin typeface="Museo Sans 900" panose="02000000000000000000" pitchFamily="50" charset="0"/>
            </a:endParaRPr>
          </a:p>
        </p:txBody>
      </p:sp>
      <p:sp>
        <p:nvSpPr>
          <p:cNvPr id="7" name="Subtitle 2"/>
          <p:cNvSpPr txBox="1">
            <a:spLocks/>
          </p:cNvSpPr>
          <p:nvPr/>
        </p:nvSpPr>
        <p:spPr>
          <a:xfrm>
            <a:off x="2135560" y="4637538"/>
            <a:ext cx="7920880" cy="86409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ctr"/>
            <a:r>
              <a:rPr lang="en-CA" sz="4000" dirty="0" smtClean="0">
                <a:solidFill>
                  <a:srgbClr val="3E4662"/>
                </a:solidFill>
                <a:latin typeface="Museo Sans 300" panose="02000000000000000000" pitchFamily="50" charset="0"/>
              </a:rPr>
              <a:t>10 WEEK GROUP</a:t>
            </a:r>
            <a:endParaRPr lang="en-CA" sz="4000" dirty="0">
              <a:solidFill>
                <a:srgbClr val="3E4662"/>
              </a:solidFill>
              <a:latin typeface="Museo Sans 300" panose="02000000000000000000" pitchFamily="50"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560" y="1524605"/>
            <a:ext cx="7784167" cy="2254890"/>
          </a:xfrm>
          <a:prstGeom prst="rect">
            <a:avLst/>
          </a:prstGeom>
        </p:spPr>
      </p:pic>
      <p:pic>
        <p:nvPicPr>
          <p:cNvPr id="9" name="Picture 8" descr="M2Pblackand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9559" y="92940"/>
            <a:ext cx="4965980" cy="690101"/>
          </a:xfrm>
          <a:prstGeom prst="rect">
            <a:avLst/>
          </a:prstGeom>
        </p:spPr>
      </p:pic>
    </p:spTree>
    <p:extLst>
      <p:ext uri="{BB962C8B-B14F-4D97-AF65-F5344CB8AC3E}">
        <p14:creationId xmlns:p14="http://schemas.microsoft.com/office/powerpoint/2010/main" val="163214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0536" y="3588151"/>
            <a:ext cx="9352345"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3E4662"/>
                </a:solidFill>
                <a:effectLst/>
                <a:uLnTx/>
                <a:uFillTx/>
                <a:latin typeface="Tw Cen MT"/>
                <a:ea typeface="+mn-ea"/>
                <a:cs typeface="+mn-cs"/>
              </a:rPr>
              <a:t>Canada’s Children’s Hospital Foundations (CCHF) is grateful for Sun Life </a:t>
            </a:r>
            <a:r>
              <a:rPr kumimoji="0" lang="en-CA" sz="1800" b="0" i="0" u="none" strike="noStrike" kern="1200" cap="none" spc="0" normalizeH="0" baseline="0" noProof="0" dirty="0" err="1">
                <a:ln>
                  <a:noFill/>
                </a:ln>
                <a:solidFill>
                  <a:srgbClr val="3E4662"/>
                </a:solidFill>
                <a:effectLst/>
                <a:uLnTx/>
                <a:uFillTx/>
                <a:latin typeface="Tw Cen MT"/>
                <a:ea typeface="+mn-ea"/>
                <a:cs typeface="+mn-cs"/>
              </a:rPr>
              <a:t>Financial’s</a:t>
            </a:r>
            <a:r>
              <a:rPr kumimoji="0" lang="en-CA" sz="1800" b="0" i="0" u="none" strike="noStrike" kern="1200" cap="none" spc="0" normalizeH="0" baseline="0" noProof="0" dirty="0">
                <a:ln>
                  <a:noFill/>
                </a:ln>
                <a:solidFill>
                  <a:srgbClr val="3E4662"/>
                </a:solidFill>
                <a:effectLst/>
                <a:uLnTx/>
                <a:uFillTx/>
                <a:latin typeface="Tw Cen MT"/>
                <a:ea typeface="+mn-ea"/>
                <a:cs typeface="+mn-cs"/>
              </a:rPr>
              <a:t> $2 million commitment to support the creation of </a:t>
            </a:r>
            <a:r>
              <a:rPr kumimoji="0" lang="en-CA" sz="1800" b="0" i="0" u="none" strike="noStrike" kern="1200" cap="none" spc="0" normalizeH="0" baseline="0" noProof="0" dirty="0" smtClean="0">
                <a:ln>
                  <a:noFill/>
                </a:ln>
                <a:solidFill>
                  <a:srgbClr val="3E4662"/>
                </a:solidFill>
                <a:effectLst/>
                <a:uLnTx/>
                <a:uFillTx/>
                <a:latin typeface="Tw Cen MT"/>
                <a:ea typeface="+mn-ea"/>
                <a:cs typeface="+mn-cs"/>
              </a:rPr>
              <a:t>Meant2Prevent</a:t>
            </a:r>
            <a:r>
              <a:rPr kumimoji="0" lang="en-CA" sz="1800" b="0" i="0" u="none" strike="noStrike" kern="1200" cap="none" spc="0" normalizeH="0" baseline="0" noProof="0" dirty="0">
                <a:ln>
                  <a:noFill/>
                </a:ln>
                <a:solidFill>
                  <a:srgbClr val="3E4662"/>
                </a:solidFill>
                <a:effectLst/>
                <a:uLnTx/>
                <a:uFillTx/>
                <a:latin typeface="Tw Cen MT"/>
                <a:ea typeface="+mn-ea"/>
                <a:cs typeface="+mn-cs"/>
              </a:rPr>
              <a:t>: A type 2 diabetes prevention initiative for children and youth presented by Sun Life. As part of Sun Life Financials’ Team Up Against Diabetes platform, this partnership allows the children’s hospital network of experts to positively influence children and youth to live healthier lives through awareness and education. Thank you Sun Life Financial for your dedication to building sustainable, healthier communities and families by helping to prevent type 2 diabetes.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Tw Cen MT"/>
              <a:ea typeface="+mn-ea"/>
              <a:cs typeface="+mn-cs"/>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922894" y="2296178"/>
            <a:ext cx="1782445" cy="958215"/>
          </a:xfrm>
          <a:prstGeom prst="rect">
            <a:avLst/>
          </a:prstGeom>
        </p:spPr>
      </p:pic>
      <p:pic>
        <p:nvPicPr>
          <p:cNvPr id="7" name="Picture 6" descr="Macintosh HD:Users:jessicabianchi:Desktop:M2P final archive:sponosr logos:new sunlife logo:SL_CLR_RG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857" y="2455815"/>
            <a:ext cx="1888490" cy="464820"/>
          </a:xfrm>
          <a:prstGeom prst="rect">
            <a:avLst/>
          </a:prstGeom>
          <a:noFill/>
          <a:ln>
            <a:noFill/>
          </a:ln>
        </p:spPr>
      </p:pic>
      <p:sp>
        <p:nvSpPr>
          <p:cNvPr id="8" name="TextBox 7"/>
          <p:cNvSpPr txBox="1"/>
          <p:nvPr/>
        </p:nvSpPr>
        <p:spPr>
          <a:xfrm>
            <a:off x="3020991" y="1043887"/>
            <a:ext cx="597253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srgbClr val="3E4662"/>
                </a:solidFill>
                <a:effectLst/>
                <a:uLnTx/>
                <a:uFillTx/>
                <a:latin typeface="Museo Sans 500" panose="02000000000000000000" pitchFamily="50" charset="0"/>
                <a:ea typeface="+mn-ea"/>
                <a:cs typeface="+mn-cs"/>
              </a:rPr>
              <a:t>Thank you to our sponsor</a:t>
            </a:r>
          </a:p>
        </p:txBody>
      </p:sp>
    </p:spTree>
    <p:extLst>
      <p:ext uri="{BB962C8B-B14F-4D97-AF65-F5344CB8AC3E}">
        <p14:creationId xmlns:p14="http://schemas.microsoft.com/office/powerpoint/2010/main" val="18701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30024"/>
            <a:ext cx="12192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smtClean="0">
                <a:ln>
                  <a:noFill/>
                </a:ln>
                <a:solidFill>
                  <a:srgbClr val="3E4662"/>
                </a:solidFill>
                <a:effectLst/>
                <a:uLnTx/>
                <a:uFillTx/>
                <a:latin typeface="Museo Sans 300" panose="02000000000000000000" pitchFamily="50" charset="0"/>
              </a:rPr>
              <a:t>This project is part of</a:t>
            </a:r>
            <a:endParaRPr kumimoji="0" lang="en-CA" sz="2800" b="0" i="0" u="none" strike="noStrike" kern="1200" cap="none" spc="0" normalizeH="0" baseline="0" noProof="0" dirty="0">
              <a:ln>
                <a:noFill/>
              </a:ln>
              <a:solidFill>
                <a:srgbClr val="3E4662"/>
              </a:solidFill>
              <a:effectLst/>
              <a:uLnTx/>
              <a:uFillTx/>
              <a:latin typeface="Museo Sans 300" panose="02000000000000000000" pitchFamily="50" charset="0"/>
            </a:endParaRPr>
          </a:p>
        </p:txBody>
      </p:sp>
      <p:sp>
        <p:nvSpPr>
          <p:cNvPr id="6" name="TextBox 5"/>
          <p:cNvSpPr txBox="1"/>
          <p:nvPr/>
        </p:nvSpPr>
        <p:spPr>
          <a:xfrm>
            <a:off x="0" y="4113107"/>
            <a:ext cx="12192000" cy="8694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smtClean="0">
                <a:ln>
                  <a:noFill/>
                </a:ln>
                <a:solidFill>
                  <a:srgbClr val="3E4662"/>
                </a:solidFill>
                <a:effectLst/>
                <a:uLnTx/>
                <a:uFillTx/>
                <a:latin typeface="Museo Sans 300" panose="02000000000000000000" pitchFamily="50" charset="0"/>
                <a:ea typeface="+mn-ea"/>
                <a:cs typeface="+mn-cs"/>
                <a:hlinkClick r:id="rId2"/>
              </a:rPr>
              <a:t>www.Meant2Prevent.ca</a:t>
            </a:r>
            <a:r>
              <a:rPr kumimoji="0" lang="en-CA" sz="2000" b="0" i="0" u="none" strike="noStrike" kern="1200" cap="none" spc="0" normalizeH="0" baseline="0" noProof="0" dirty="0" smtClean="0">
                <a:ln>
                  <a:noFill/>
                </a:ln>
                <a:solidFill>
                  <a:srgbClr val="3E4662"/>
                </a:solidFill>
                <a:effectLst/>
                <a:uLnTx/>
                <a:uFillTx/>
                <a:latin typeface="Museo Sans 300" panose="02000000000000000000" pitchFamily="50" charset="0"/>
                <a:ea typeface="+mn-ea"/>
                <a:cs typeface="+mn-cs"/>
              </a:rPr>
              <a:t> </a:t>
            </a:r>
            <a:r>
              <a:rPr kumimoji="0" lang="en-CA" sz="2000" b="0" i="0" u="none" strike="noStrike" kern="1200" cap="none" spc="0" normalizeH="0" baseline="0" noProof="0" dirty="0" smtClean="0">
                <a:ln>
                  <a:noFill/>
                </a:ln>
                <a:solidFill>
                  <a:srgbClr val="3E4662"/>
                </a:solidFill>
                <a:effectLst/>
                <a:uLnTx/>
                <a:uFillTx/>
                <a:latin typeface="Museo Sans 300" panose="02000000000000000000" pitchFamily="50" charset="0"/>
                <a:ea typeface="+mn-ea"/>
                <a:cs typeface="+mn-cs"/>
              </a:rPr>
              <a:t/>
            </a:r>
            <a:br>
              <a:rPr kumimoji="0" lang="en-CA" sz="2000" b="0" i="0" u="none" strike="noStrike" kern="1200" cap="none" spc="0" normalizeH="0" baseline="0" noProof="0" dirty="0" smtClean="0">
                <a:ln>
                  <a:noFill/>
                </a:ln>
                <a:solidFill>
                  <a:srgbClr val="3E4662"/>
                </a:solidFill>
                <a:effectLst/>
                <a:uLnTx/>
                <a:uFillTx/>
                <a:latin typeface="Museo Sans 300" panose="02000000000000000000" pitchFamily="50" charset="0"/>
                <a:ea typeface="+mn-ea"/>
                <a:cs typeface="+mn-cs"/>
              </a:rPr>
            </a:br>
            <a:endParaRPr kumimoji="0" lang="en-CA" sz="1050" b="0" i="0" u="none" strike="noStrike" kern="1200" cap="none" spc="0" normalizeH="0" baseline="0" noProof="0" dirty="0" smtClean="0">
              <a:ln>
                <a:noFill/>
              </a:ln>
              <a:solidFill>
                <a:srgbClr val="3E4662"/>
              </a:solidFill>
              <a:effectLst/>
              <a:uLnTx/>
              <a:uFillTx/>
              <a:latin typeface="Museo Sans 300" panose="020000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smtClean="0">
                <a:ln>
                  <a:noFill/>
                </a:ln>
                <a:solidFill>
                  <a:srgbClr val="3E4662"/>
                </a:solidFill>
                <a:effectLst/>
                <a:uLnTx/>
                <a:uFillTx/>
                <a:latin typeface="Museo Sans 300" panose="02000000000000000000" pitchFamily="50" charset="0"/>
                <a:ea typeface="+mn-ea"/>
                <a:cs typeface="+mn-cs"/>
                <a:hlinkClick r:id="rId3"/>
              </a:rPr>
              <a:t>www.Meant2PreventKitchen.ca</a:t>
            </a:r>
            <a:r>
              <a:rPr kumimoji="0" lang="en-CA" sz="2000" b="0" i="0" u="none" strike="noStrike" kern="1200" cap="none" spc="0" normalizeH="0" baseline="0" noProof="0" dirty="0" smtClean="0">
                <a:ln>
                  <a:noFill/>
                </a:ln>
                <a:solidFill>
                  <a:srgbClr val="3E4662"/>
                </a:solidFill>
                <a:effectLst/>
                <a:uLnTx/>
                <a:uFillTx/>
                <a:latin typeface="Museo Sans 300" panose="02000000000000000000" pitchFamily="50" charset="0"/>
                <a:ea typeface="+mn-ea"/>
                <a:cs typeface="+mn-cs"/>
              </a:rPr>
              <a:t>  </a:t>
            </a:r>
            <a:endParaRPr kumimoji="0" lang="en-CA" sz="2000" b="0" i="0" u="none" strike="noStrike" kern="1200" cap="none" spc="0" normalizeH="0" baseline="0" noProof="0" dirty="0">
              <a:ln>
                <a:noFill/>
              </a:ln>
              <a:solidFill>
                <a:srgbClr val="3E4662"/>
              </a:solidFill>
              <a:effectLst/>
              <a:uLnTx/>
              <a:uFillTx/>
              <a:latin typeface="Museo Sans 300" panose="02000000000000000000" pitchFamily="50" charset="0"/>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817" y="2483015"/>
            <a:ext cx="6626365" cy="1261875"/>
          </a:xfrm>
          <a:prstGeom prst="rect">
            <a:avLst/>
          </a:prstGeom>
        </p:spPr>
      </p:pic>
    </p:spTree>
    <p:extLst>
      <p:ext uri="{BB962C8B-B14F-4D97-AF65-F5344CB8AC3E}">
        <p14:creationId xmlns:p14="http://schemas.microsoft.com/office/powerpoint/2010/main" val="271577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0"/>
            <a:ext cx="12192000" cy="685800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86080" y="585216"/>
            <a:ext cx="11460480" cy="1293428"/>
          </a:xfrm>
          <a:noFill/>
        </p:spPr>
        <p:txBody>
          <a:bodyPr>
            <a:noAutofit/>
          </a:bodyPr>
          <a:lstStyle/>
          <a:p>
            <a:pPr algn="ctr"/>
            <a:r>
              <a:rPr lang="en-CA" sz="5400" b="0" dirty="0">
                <a:solidFill>
                  <a:srgbClr val="3E4662"/>
                </a:solidFill>
                <a:latin typeface="Museo Sans 900" panose="02000000000000000000" pitchFamily="50" charset="0"/>
              </a:rPr>
              <a:t>OUR NUTRITION philosophy</a:t>
            </a:r>
          </a:p>
        </p:txBody>
      </p:sp>
      <p:sp>
        <p:nvSpPr>
          <p:cNvPr id="3" name="Content Placeholder 2"/>
          <p:cNvSpPr>
            <a:spLocks noGrp="1"/>
          </p:cNvSpPr>
          <p:nvPr>
            <p:ph idx="1"/>
          </p:nvPr>
        </p:nvSpPr>
        <p:spPr>
          <a:xfrm>
            <a:off x="930995" y="2569580"/>
            <a:ext cx="10651405" cy="3975521"/>
          </a:xfrm>
        </p:spPr>
        <p:txBody>
          <a:bodyPr>
            <a:normAutofit/>
          </a:bodyPr>
          <a:lstStyle/>
          <a:p>
            <a:pPr>
              <a:buClr>
                <a:srgbClr val="167D9D"/>
              </a:buClr>
              <a:buSzPct val="125000"/>
              <a:buFont typeface="Wingdings" panose="05000000000000000000" pitchFamily="2" charset="2"/>
              <a:buChar char="ü"/>
            </a:pPr>
            <a:r>
              <a:rPr lang="en-CA" sz="2800" b="1" dirty="0" smtClean="0">
                <a:latin typeface="Museo Sans 300" panose="02000000000000000000" pitchFamily="50" charset="0"/>
              </a:rPr>
              <a:t>All </a:t>
            </a:r>
            <a:r>
              <a:rPr lang="en-CA" sz="2800" b="1" dirty="0">
                <a:latin typeface="Museo Sans 300" panose="02000000000000000000" pitchFamily="50" charset="0"/>
              </a:rPr>
              <a:t>foods </a:t>
            </a:r>
            <a:r>
              <a:rPr lang="en-CA" sz="2800" b="1" dirty="0" smtClean="0">
                <a:latin typeface="Museo Sans 300" panose="02000000000000000000" pitchFamily="50" charset="0"/>
              </a:rPr>
              <a:t>fit</a:t>
            </a:r>
            <a:endParaRPr lang="en-CA" sz="2800" b="1" dirty="0">
              <a:latin typeface="Museo Sans 300" panose="02000000000000000000" pitchFamily="50" charset="0"/>
            </a:endParaRPr>
          </a:p>
          <a:p>
            <a:pPr>
              <a:buClr>
                <a:srgbClr val="167D9D"/>
              </a:buClr>
              <a:buSzPct val="125000"/>
              <a:buFont typeface="Wingdings" panose="05000000000000000000" pitchFamily="2" charset="2"/>
              <a:buChar char="ü"/>
            </a:pPr>
            <a:r>
              <a:rPr lang="en-CA" sz="2800" b="1" dirty="0">
                <a:latin typeface="Museo Sans 300" panose="02000000000000000000" pitchFamily="50" charset="0"/>
              </a:rPr>
              <a:t>Aim for </a:t>
            </a:r>
            <a:r>
              <a:rPr lang="en-CA" sz="2800" b="1" dirty="0" smtClean="0">
                <a:latin typeface="Museo Sans 300" panose="02000000000000000000" pitchFamily="50" charset="0"/>
              </a:rPr>
              <a:t>a regular </a:t>
            </a:r>
            <a:r>
              <a:rPr lang="en-CA" sz="2800" b="1" dirty="0">
                <a:latin typeface="Museo Sans 300" panose="02000000000000000000" pitchFamily="50" charset="0"/>
              </a:rPr>
              <a:t>eating schedule </a:t>
            </a:r>
          </a:p>
          <a:p>
            <a:pPr>
              <a:buClr>
                <a:srgbClr val="167D9D"/>
              </a:buClr>
              <a:buSzPct val="125000"/>
              <a:buFont typeface="Wingdings" panose="05000000000000000000" pitchFamily="2" charset="2"/>
              <a:buChar char="ü"/>
            </a:pPr>
            <a:r>
              <a:rPr lang="en-CA" sz="2800" b="1" dirty="0">
                <a:latin typeface="Museo Sans 300" panose="02000000000000000000" pitchFamily="50" charset="0"/>
              </a:rPr>
              <a:t>Eat </a:t>
            </a:r>
            <a:r>
              <a:rPr lang="en-CA" sz="2800" b="1" dirty="0" smtClean="0">
                <a:latin typeface="Museo Sans 300" panose="02000000000000000000" pitchFamily="50" charset="0"/>
              </a:rPr>
              <a:t>a variety </a:t>
            </a:r>
            <a:r>
              <a:rPr lang="en-CA" sz="2800" b="1" dirty="0">
                <a:latin typeface="Museo Sans 300" panose="02000000000000000000" pitchFamily="50" charset="0"/>
              </a:rPr>
              <a:t>and balance of foods </a:t>
            </a:r>
            <a:r>
              <a:rPr lang="en-CA" sz="2800" b="1" dirty="0" smtClean="0">
                <a:latin typeface="Museo Sans 300" panose="02000000000000000000" pitchFamily="50" charset="0"/>
              </a:rPr>
              <a:t>at </a:t>
            </a:r>
            <a:br>
              <a:rPr lang="en-CA" sz="2800" b="1" dirty="0" smtClean="0">
                <a:latin typeface="Museo Sans 300" panose="02000000000000000000" pitchFamily="50" charset="0"/>
              </a:rPr>
            </a:br>
            <a:r>
              <a:rPr lang="en-CA" sz="2800" b="1" dirty="0" smtClean="0">
                <a:latin typeface="Museo Sans 300" panose="02000000000000000000" pitchFamily="50" charset="0"/>
              </a:rPr>
              <a:t>   each meal and snack</a:t>
            </a:r>
          </a:p>
          <a:p>
            <a:pPr>
              <a:buClr>
                <a:srgbClr val="167D9D"/>
              </a:buClr>
              <a:buSzPct val="125000"/>
              <a:buFont typeface="Wingdings" panose="05000000000000000000" pitchFamily="2" charset="2"/>
              <a:buChar char="ü"/>
            </a:pPr>
            <a:r>
              <a:rPr lang="en-CA" sz="2800" b="1" u="sng" dirty="0">
                <a:latin typeface="Museo Sans 900" panose="02000000000000000000" pitchFamily="50" charset="0"/>
                <a:sym typeface="Wingdings" panose="05000000000000000000" pitchFamily="2" charset="2"/>
              </a:rPr>
              <a:t>Small</a:t>
            </a:r>
            <a:r>
              <a:rPr lang="en-CA" sz="2800" b="1" dirty="0">
                <a:latin typeface="Museo Sans 300" panose="02000000000000000000" pitchFamily="50" charset="0"/>
                <a:sym typeface="Wingdings" panose="05000000000000000000" pitchFamily="2" charset="2"/>
              </a:rPr>
              <a:t> changes are best</a:t>
            </a:r>
            <a:endParaRPr lang="en-CA" sz="2800" b="1" dirty="0">
              <a:latin typeface="Museo Sans 300" panose="02000000000000000000" pitchFamily="50" charset="0"/>
            </a:endParaRPr>
          </a:p>
          <a:p>
            <a:pPr>
              <a:buClr>
                <a:srgbClr val="167D9D"/>
              </a:buClr>
              <a:buSzPct val="125000"/>
              <a:buFont typeface="Wingdings" panose="05000000000000000000" pitchFamily="2" charset="2"/>
              <a:buChar char="ü"/>
            </a:pPr>
            <a:endParaRPr lang="en-CA" sz="2800" b="1" dirty="0">
              <a:latin typeface="Museo Sans 300" panose="02000000000000000000" pitchFamily="50" charset="0"/>
            </a:endParaRPr>
          </a:p>
        </p:txBody>
      </p:sp>
    </p:spTree>
    <p:extLst>
      <p:ext uri="{BB962C8B-B14F-4D97-AF65-F5344CB8AC3E}">
        <p14:creationId xmlns:p14="http://schemas.microsoft.com/office/powerpoint/2010/main" val="109325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high confidence">
            <a:extLst>
              <a:ext uri="{FF2B5EF4-FFF2-40B4-BE49-F238E27FC236}">
                <a16:creationId xmlns:a16="http://schemas.microsoft.com/office/drawing/2014/main" id="{5FC80928-DEC1-4D9F-B682-873D6BFE06E8}"/>
              </a:ext>
            </a:extLst>
          </p:cNvPr>
          <p:cNvPicPr>
            <a:picLocks noChangeAspect="1"/>
          </p:cNvPicPr>
          <p:nvPr/>
        </p:nvPicPr>
        <p:blipFill>
          <a:blip r:embed="rId3"/>
          <a:stretch>
            <a:fillRect/>
          </a:stretch>
        </p:blipFill>
        <p:spPr>
          <a:xfrm>
            <a:off x="6376231" y="2512305"/>
            <a:ext cx="2056948" cy="2020951"/>
          </a:xfrm>
          <a:prstGeom prst="rect">
            <a:avLst/>
          </a:prstGeom>
        </p:spPr>
      </p:pic>
      <p:sp>
        <p:nvSpPr>
          <p:cNvPr id="2" name="Title 1"/>
          <p:cNvSpPr>
            <a:spLocks noGrp="1"/>
          </p:cNvSpPr>
          <p:nvPr>
            <p:ph type="title"/>
          </p:nvPr>
        </p:nvSpPr>
        <p:spPr>
          <a:xfrm>
            <a:off x="1747520" y="447430"/>
            <a:ext cx="8737600" cy="1499616"/>
          </a:xfrm>
        </p:spPr>
        <p:txBody>
          <a:bodyPr>
            <a:noAutofit/>
          </a:bodyPr>
          <a:lstStyle/>
          <a:p>
            <a:pPr algn="ctr"/>
            <a:r>
              <a:rPr lang="en-CA" sz="7200" b="0" dirty="0">
                <a:solidFill>
                  <a:srgbClr val="3E4662"/>
                </a:solidFill>
                <a:latin typeface="Museo Sans 900" panose="02000000000000000000" pitchFamily="50" charset="0"/>
              </a:rPr>
              <a:t>Group Rules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2949" y="2451987"/>
            <a:ext cx="1944477" cy="194447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6692" y="2480208"/>
            <a:ext cx="2081270" cy="208127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979" y="2622289"/>
            <a:ext cx="2053397" cy="2005271"/>
          </a:xfrm>
          <a:prstGeom prst="rect">
            <a:avLst/>
          </a:prstGeom>
        </p:spPr>
      </p:pic>
      <p:sp>
        <p:nvSpPr>
          <p:cNvPr id="9" name="TextBox 8"/>
          <p:cNvSpPr txBox="1"/>
          <p:nvPr/>
        </p:nvSpPr>
        <p:spPr>
          <a:xfrm>
            <a:off x="780059" y="4639257"/>
            <a:ext cx="2335708" cy="369332"/>
          </a:xfrm>
          <a:prstGeom prst="rect">
            <a:avLst/>
          </a:prstGeom>
          <a:noFill/>
        </p:spPr>
        <p:txBody>
          <a:bodyPr wrap="square" rtlCol="0">
            <a:spAutoFit/>
          </a:bodyPr>
          <a:lstStyle/>
          <a:p>
            <a:pPr algn="ctr"/>
            <a:r>
              <a:rPr lang="en-US" dirty="0" smtClean="0">
                <a:latin typeface="Museo Sans 900" panose="02000000000000000000" pitchFamily="50" charset="0"/>
              </a:rPr>
              <a:t>CONFIDENTIALITY</a:t>
            </a:r>
          </a:p>
        </p:txBody>
      </p:sp>
      <p:sp>
        <p:nvSpPr>
          <p:cNvPr id="10" name="TextBox 9"/>
          <p:cNvSpPr txBox="1"/>
          <p:nvPr/>
        </p:nvSpPr>
        <p:spPr>
          <a:xfrm>
            <a:off x="3487740" y="4627561"/>
            <a:ext cx="2335708" cy="646331"/>
          </a:xfrm>
          <a:prstGeom prst="rect">
            <a:avLst/>
          </a:prstGeom>
          <a:noFill/>
        </p:spPr>
        <p:txBody>
          <a:bodyPr wrap="square" rtlCol="0">
            <a:spAutoFit/>
          </a:bodyPr>
          <a:lstStyle/>
          <a:p>
            <a:pPr algn="ctr"/>
            <a:r>
              <a:rPr lang="en-US" dirty="0" smtClean="0">
                <a:latin typeface="Museo Sans 900" panose="02000000000000000000" pitchFamily="50" charset="0"/>
              </a:rPr>
              <a:t>TURN PHONES TO SILENT</a:t>
            </a:r>
          </a:p>
        </p:txBody>
      </p:sp>
      <p:sp>
        <p:nvSpPr>
          <p:cNvPr id="11" name="TextBox 10"/>
          <p:cNvSpPr txBox="1"/>
          <p:nvPr/>
        </p:nvSpPr>
        <p:spPr>
          <a:xfrm>
            <a:off x="6378007" y="4639257"/>
            <a:ext cx="2335708" cy="923330"/>
          </a:xfrm>
          <a:prstGeom prst="rect">
            <a:avLst/>
          </a:prstGeom>
          <a:noFill/>
        </p:spPr>
        <p:txBody>
          <a:bodyPr wrap="square" rtlCol="0">
            <a:spAutoFit/>
          </a:bodyPr>
          <a:lstStyle/>
          <a:p>
            <a:pPr algn="ctr"/>
            <a:r>
              <a:rPr lang="en-US" dirty="0" smtClean="0">
                <a:latin typeface="Museo Sans 900" panose="02000000000000000000" pitchFamily="50" charset="0"/>
              </a:rPr>
              <a:t>RESPECT MEMBERS OF THE GROUP</a:t>
            </a:r>
          </a:p>
        </p:txBody>
      </p:sp>
      <p:sp>
        <p:nvSpPr>
          <p:cNvPr id="12" name="TextBox 11"/>
          <p:cNvSpPr txBox="1"/>
          <p:nvPr/>
        </p:nvSpPr>
        <p:spPr>
          <a:xfrm>
            <a:off x="9458489" y="4627560"/>
            <a:ext cx="2335708" cy="646331"/>
          </a:xfrm>
          <a:prstGeom prst="rect">
            <a:avLst/>
          </a:prstGeom>
          <a:noFill/>
        </p:spPr>
        <p:txBody>
          <a:bodyPr wrap="square" rtlCol="0">
            <a:spAutoFit/>
          </a:bodyPr>
          <a:lstStyle/>
          <a:p>
            <a:pPr algn="ctr"/>
            <a:r>
              <a:rPr lang="en-US" dirty="0" smtClean="0">
                <a:latin typeface="Museo Sans 900" panose="02000000000000000000" pitchFamily="50" charset="0"/>
              </a:rPr>
              <a:t>TRY TO BE ON TIME</a:t>
            </a:r>
          </a:p>
        </p:txBody>
      </p:sp>
    </p:spTree>
    <p:extLst>
      <p:ext uri="{BB962C8B-B14F-4D97-AF65-F5344CB8AC3E}">
        <p14:creationId xmlns:p14="http://schemas.microsoft.com/office/powerpoint/2010/main" val="3242127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6217920" y="0"/>
            <a:ext cx="5892800" cy="6867620"/>
          </a:xfrm>
          <a:prstGeom prst="rect">
            <a:avLst/>
          </a:prstGeom>
          <a:solidFill>
            <a:srgbClr val="FFFFFF"/>
          </a:solidFill>
          <a:ln w="76200">
            <a:solidFill>
              <a:srgbClr val="167D9D"/>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endParaRPr lang="en-US" b="1" dirty="0"/>
          </a:p>
        </p:txBody>
      </p:sp>
      <p:sp>
        <p:nvSpPr>
          <p:cNvPr id="10" name="Content Placeholder 2"/>
          <p:cNvSpPr txBox="1">
            <a:spLocks/>
          </p:cNvSpPr>
          <p:nvPr/>
        </p:nvSpPr>
        <p:spPr>
          <a:xfrm>
            <a:off x="81280" y="-9620"/>
            <a:ext cx="5982157" cy="6867620"/>
          </a:xfrm>
          <a:prstGeom prst="rect">
            <a:avLst/>
          </a:prstGeom>
          <a:solidFill>
            <a:srgbClr val="FFFFFF"/>
          </a:solidFill>
          <a:ln w="76200">
            <a:solidFill>
              <a:srgbClr val="F6931D"/>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endParaRPr lang="en-US" b="1" dirty="0"/>
          </a:p>
        </p:txBody>
      </p:sp>
      <p:sp>
        <p:nvSpPr>
          <p:cNvPr id="3" name="Rectangle 2"/>
          <p:cNvSpPr/>
          <p:nvPr/>
        </p:nvSpPr>
        <p:spPr>
          <a:xfrm>
            <a:off x="1849120" y="203945"/>
            <a:ext cx="8757920" cy="148336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39947" y="285225"/>
            <a:ext cx="10409543" cy="1483360"/>
          </a:xfrm>
          <a:noFill/>
        </p:spPr>
        <p:txBody>
          <a:bodyPr/>
          <a:lstStyle/>
          <a:p>
            <a:pPr algn="ctr"/>
            <a:r>
              <a:rPr lang="en-US" dirty="0" smtClean="0">
                <a:solidFill>
                  <a:srgbClr val="3E4662"/>
                </a:solidFill>
                <a:latin typeface="Museo Sans 900" panose="02000000000000000000" pitchFamily="50" charset="0"/>
              </a:rPr>
              <a:t>GROUP STRUCTURE: </a:t>
            </a:r>
            <a:br>
              <a:rPr lang="en-US" dirty="0" smtClean="0">
                <a:solidFill>
                  <a:srgbClr val="3E4662"/>
                </a:solidFill>
                <a:latin typeface="Museo Sans 900" panose="02000000000000000000" pitchFamily="50" charset="0"/>
              </a:rPr>
            </a:br>
            <a:r>
              <a:rPr lang="en-US" dirty="0" smtClean="0">
                <a:solidFill>
                  <a:srgbClr val="3E4662"/>
                </a:solidFill>
                <a:latin typeface="Museo Sans 300" panose="02000000000000000000" pitchFamily="50" charset="0"/>
              </a:rPr>
              <a:t>2 hours</a:t>
            </a:r>
            <a:endParaRPr lang="en-US" dirty="0">
              <a:solidFill>
                <a:srgbClr val="3E4662"/>
              </a:solidFill>
              <a:latin typeface="Museo Sans 300" panose="02000000000000000000" pitchFamily="50"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82747" y="1768585"/>
            <a:ext cx="2812764" cy="4022725"/>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075" r="8294"/>
          <a:stretch/>
        </p:blipFill>
        <p:spPr>
          <a:xfrm>
            <a:off x="705080" y="2478795"/>
            <a:ext cx="5056742" cy="2918552"/>
          </a:xfrm>
          <a:prstGeom prst="rect">
            <a:avLst/>
          </a:prstGeom>
        </p:spPr>
      </p:pic>
      <p:sp>
        <p:nvSpPr>
          <p:cNvPr id="7" name="TextBox 6"/>
          <p:cNvSpPr txBox="1"/>
          <p:nvPr/>
        </p:nvSpPr>
        <p:spPr>
          <a:xfrm>
            <a:off x="-2" y="5835286"/>
            <a:ext cx="6125377" cy="861774"/>
          </a:xfrm>
          <a:prstGeom prst="rect">
            <a:avLst/>
          </a:prstGeom>
          <a:noFill/>
        </p:spPr>
        <p:txBody>
          <a:bodyPr wrap="square" rtlCol="0">
            <a:spAutoFit/>
          </a:bodyPr>
          <a:lstStyle/>
          <a:p>
            <a:pPr algn="ctr"/>
            <a:r>
              <a:rPr lang="en-US" sz="3200" b="1" dirty="0" smtClean="0">
                <a:latin typeface="Museo Sans 300" panose="02000000000000000000" pitchFamily="50" charset="0"/>
              </a:rPr>
              <a:t>  </a:t>
            </a:r>
            <a:r>
              <a:rPr lang="en-US" sz="3200" b="1" dirty="0" smtClean="0">
                <a:latin typeface="Museo Sans 900" panose="02000000000000000000" pitchFamily="50" charset="0"/>
              </a:rPr>
              <a:t>30 to 60</a:t>
            </a:r>
            <a:r>
              <a:rPr lang="en-US" sz="2800" dirty="0" smtClean="0">
                <a:latin typeface="Museo Sans 900" panose="02000000000000000000" pitchFamily="50" charset="0"/>
              </a:rPr>
              <a:t> </a:t>
            </a:r>
            <a:r>
              <a:rPr lang="en-US" dirty="0" smtClean="0">
                <a:latin typeface="Museo Sans 300" panose="02000000000000000000" pitchFamily="50" charset="0"/>
              </a:rPr>
              <a:t>minutes </a:t>
            </a:r>
            <a:br>
              <a:rPr lang="en-US" dirty="0" smtClean="0">
                <a:latin typeface="Museo Sans 300" panose="02000000000000000000" pitchFamily="50" charset="0"/>
              </a:rPr>
            </a:br>
            <a:r>
              <a:rPr lang="en-US" dirty="0" smtClean="0">
                <a:latin typeface="Museo Sans 300" panose="02000000000000000000" pitchFamily="50" charset="0"/>
              </a:rPr>
              <a:t>nutrition education and activities</a:t>
            </a:r>
            <a:endParaRPr lang="en-US" dirty="0">
              <a:latin typeface="Museo Sans 300" panose="02000000000000000000" pitchFamily="50" charset="0"/>
            </a:endParaRPr>
          </a:p>
        </p:txBody>
      </p:sp>
      <p:sp>
        <p:nvSpPr>
          <p:cNvPr id="8" name="TextBox 7"/>
          <p:cNvSpPr txBox="1"/>
          <p:nvPr/>
        </p:nvSpPr>
        <p:spPr>
          <a:xfrm>
            <a:off x="6740486" y="5812426"/>
            <a:ext cx="4693185" cy="861774"/>
          </a:xfrm>
          <a:prstGeom prst="rect">
            <a:avLst/>
          </a:prstGeom>
          <a:noFill/>
        </p:spPr>
        <p:txBody>
          <a:bodyPr wrap="square" rtlCol="0">
            <a:spAutoFit/>
          </a:bodyPr>
          <a:lstStyle/>
          <a:p>
            <a:pPr algn="ctr"/>
            <a:r>
              <a:rPr lang="en-US" sz="3200" b="1" dirty="0" smtClean="0">
                <a:latin typeface="Museo Sans 900" panose="02000000000000000000" pitchFamily="50" charset="0"/>
              </a:rPr>
              <a:t>60 to 90 </a:t>
            </a:r>
            <a:r>
              <a:rPr lang="en-US" dirty="0" smtClean="0">
                <a:latin typeface="Museo Sans 300" panose="02000000000000000000" pitchFamily="50" charset="0"/>
              </a:rPr>
              <a:t>minutes </a:t>
            </a:r>
            <a:br>
              <a:rPr lang="en-US" dirty="0" smtClean="0">
                <a:latin typeface="Museo Sans 300" panose="02000000000000000000" pitchFamily="50" charset="0"/>
              </a:rPr>
            </a:br>
            <a:r>
              <a:rPr lang="en-US" dirty="0" smtClean="0">
                <a:latin typeface="Museo Sans 300" panose="02000000000000000000" pitchFamily="50" charset="0"/>
              </a:rPr>
              <a:t>cooking skills class</a:t>
            </a:r>
            <a:endParaRPr lang="en-US" dirty="0">
              <a:latin typeface="Museo Sans 300" panose="02000000000000000000" pitchFamily="50" charset="0"/>
            </a:endParaRPr>
          </a:p>
        </p:txBody>
      </p:sp>
    </p:spTree>
    <p:extLst>
      <p:ext uri="{BB962C8B-B14F-4D97-AF65-F5344CB8AC3E}">
        <p14:creationId xmlns:p14="http://schemas.microsoft.com/office/powerpoint/2010/main" val="3907954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906" y="2758750"/>
            <a:ext cx="5946761" cy="1499616"/>
          </a:xfrm>
        </p:spPr>
        <p:txBody>
          <a:bodyPr/>
          <a:lstStyle/>
          <a:p>
            <a:pPr algn="ctr"/>
            <a:r>
              <a:rPr lang="en-US" dirty="0" smtClean="0">
                <a:solidFill>
                  <a:srgbClr val="3E4662"/>
                </a:solidFill>
                <a:latin typeface="Museo Sans 900"/>
                <a:cs typeface="Museo Sans 900"/>
              </a:rPr>
              <a:t>KITCHEN SAFETY</a:t>
            </a:r>
            <a:endParaRPr lang="en-US" dirty="0">
              <a:solidFill>
                <a:srgbClr val="3E4662"/>
              </a:solidFill>
              <a:latin typeface="Museo Sans 900"/>
              <a:cs typeface="Museo Sans 900"/>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13287" y="871277"/>
            <a:ext cx="3977720" cy="1988860"/>
          </a:xfrm>
        </p:spPr>
      </p:pic>
      <p:sp>
        <p:nvSpPr>
          <p:cNvPr id="6" name="Content Placeholder 5"/>
          <p:cNvSpPr>
            <a:spLocks noGrp="1"/>
          </p:cNvSpPr>
          <p:nvPr>
            <p:ph sz="half" idx="2"/>
          </p:nvPr>
        </p:nvSpPr>
        <p:spPr>
          <a:xfrm>
            <a:off x="6706368" y="592667"/>
            <a:ext cx="4754880" cy="5913416"/>
          </a:xfrm>
          <a:solidFill>
            <a:srgbClr val="FFFFFF"/>
          </a:solidFill>
          <a:ln w="76200">
            <a:solidFill>
              <a:srgbClr val="3E4662"/>
            </a:solidFill>
            <a:prstDash val="solid"/>
          </a:ln>
        </p:spPr>
        <p:txBody>
          <a:bodyPr anchor="ctr">
            <a:normAutofit fontScale="70000" lnSpcReduction="20000"/>
          </a:bodyPr>
          <a:lstStyle/>
          <a:p>
            <a:pPr>
              <a:lnSpc>
                <a:spcPct val="120000"/>
              </a:lnSpc>
              <a:spcBef>
                <a:spcPts val="400"/>
              </a:spcBef>
              <a:spcAft>
                <a:spcPts val="400"/>
              </a:spcAft>
              <a:buClr>
                <a:srgbClr val="F05A28"/>
              </a:buClr>
              <a:buSzPct val="150000"/>
              <a:buFont typeface="Arial" panose="020B0604020202020204" pitchFamily="34" charset="0"/>
              <a:buChar char="•"/>
            </a:pPr>
            <a:r>
              <a:rPr lang="en-US" sz="3200" b="1" dirty="0" smtClean="0">
                <a:latin typeface="Museo Sans 900" panose="02000000000000000000" pitchFamily="50" charset="0"/>
              </a:rPr>
              <a:t>Wash your hands </a:t>
            </a:r>
          </a:p>
          <a:p>
            <a:pPr lvl="1">
              <a:lnSpc>
                <a:spcPct val="120000"/>
              </a:lnSpc>
              <a:spcBef>
                <a:spcPts val="400"/>
              </a:spcBef>
              <a:spcAft>
                <a:spcPts val="400"/>
              </a:spcAft>
              <a:buClr>
                <a:srgbClr val="F6931D"/>
              </a:buClr>
              <a:buSzPct val="150000"/>
              <a:buFont typeface="Arial" panose="020B0604020202020204" pitchFamily="34" charset="0"/>
              <a:buChar char="•"/>
            </a:pPr>
            <a:r>
              <a:rPr lang="en-US" sz="2900" dirty="0" smtClean="0">
                <a:latin typeface="Museo Sans 300"/>
                <a:cs typeface="Museo Sans 300"/>
              </a:rPr>
              <a:t>Before you start</a:t>
            </a:r>
          </a:p>
          <a:p>
            <a:pPr lvl="1">
              <a:lnSpc>
                <a:spcPct val="120000"/>
              </a:lnSpc>
              <a:spcBef>
                <a:spcPts val="400"/>
              </a:spcBef>
              <a:spcAft>
                <a:spcPts val="400"/>
              </a:spcAft>
              <a:buClr>
                <a:srgbClr val="F6931D"/>
              </a:buClr>
              <a:buSzPct val="150000"/>
              <a:buFont typeface="Arial" panose="020B0604020202020204" pitchFamily="34" charset="0"/>
              <a:buChar char="•"/>
            </a:pPr>
            <a:r>
              <a:rPr lang="en-US" sz="2600" dirty="0" smtClean="0">
                <a:latin typeface="Museo Sans 300"/>
                <a:cs typeface="Museo Sans 300"/>
              </a:rPr>
              <a:t>After touching raw meat/poultry</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smtClean="0">
                <a:latin typeface="Museo Sans 900" panose="02000000000000000000" pitchFamily="50" charset="0"/>
              </a:rPr>
              <a:t>Tie up long hair, secure loose clothing</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smtClean="0">
                <a:latin typeface="Museo Sans 900" panose="02000000000000000000" pitchFamily="50" charset="0"/>
              </a:rPr>
              <a:t>No running/throwing/yelling</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smtClean="0">
                <a:latin typeface="Museo Sans 900" panose="02000000000000000000" pitchFamily="50" charset="0"/>
              </a:rPr>
              <a:t>Careful with sharp/hot items </a:t>
            </a:r>
          </a:p>
          <a:p>
            <a:pPr lvl="1">
              <a:lnSpc>
                <a:spcPct val="120000"/>
              </a:lnSpc>
              <a:spcBef>
                <a:spcPts val="400"/>
              </a:spcBef>
              <a:spcAft>
                <a:spcPts val="400"/>
              </a:spcAft>
              <a:buClr>
                <a:srgbClr val="F6931D"/>
              </a:buClr>
              <a:buSzPct val="150000"/>
              <a:buFont typeface="Arial" panose="020B0604020202020204" pitchFamily="34" charset="0"/>
              <a:buChar char="•"/>
            </a:pPr>
            <a:r>
              <a:rPr lang="en-US" sz="2600" dirty="0" smtClean="0">
                <a:latin typeface="Museo Sans 300"/>
                <a:cs typeface="Museo Sans 300"/>
              </a:rPr>
              <a:t>Knives, </a:t>
            </a:r>
            <a:r>
              <a:rPr lang="en-US" sz="2600" dirty="0">
                <a:latin typeface="Museo Sans 300"/>
                <a:cs typeface="Museo Sans 300"/>
              </a:rPr>
              <a:t>s</a:t>
            </a:r>
            <a:r>
              <a:rPr lang="en-US" sz="2600" dirty="0" smtClean="0">
                <a:latin typeface="Museo Sans 300"/>
                <a:cs typeface="Museo Sans 300"/>
              </a:rPr>
              <a:t>tove, oven</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smtClean="0">
                <a:latin typeface="Museo Sans 900" panose="02000000000000000000" pitchFamily="50" charset="0"/>
              </a:rPr>
              <a:t>Keep our workspace clean</a:t>
            </a:r>
          </a:p>
          <a:p>
            <a:pPr lvl="1">
              <a:lnSpc>
                <a:spcPct val="120000"/>
              </a:lnSpc>
              <a:spcBef>
                <a:spcPts val="400"/>
              </a:spcBef>
              <a:spcAft>
                <a:spcPts val="400"/>
              </a:spcAft>
              <a:buClr>
                <a:srgbClr val="F6931D"/>
              </a:buClr>
              <a:buSzPct val="150000"/>
              <a:buFont typeface="Arial" panose="020B0604020202020204" pitchFamily="34" charset="0"/>
              <a:buChar char="•"/>
            </a:pPr>
            <a:r>
              <a:rPr lang="en-US" sz="2600" dirty="0" smtClean="0">
                <a:latin typeface="Museo Sans 300"/>
                <a:cs typeface="Museo Sans 300"/>
              </a:rPr>
              <a:t>If it is dirty, wash it</a:t>
            </a:r>
          </a:p>
          <a:p>
            <a:pPr lvl="1">
              <a:lnSpc>
                <a:spcPct val="120000"/>
              </a:lnSpc>
              <a:spcBef>
                <a:spcPts val="400"/>
              </a:spcBef>
              <a:spcAft>
                <a:spcPts val="400"/>
              </a:spcAft>
              <a:buClr>
                <a:srgbClr val="F6931D"/>
              </a:buClr>
              <a:buSzPct val="150000"/>
              <a:buFont typeface="Arial" panose="020B0604020202020204" pitchFamily="34" charset="0"/>
              <a:buChar char="•"/>
            </a:pPr>
            <a:r>
              <a:rPr lang="en-US" sz="2600" dirty="0" smtClean="0">
                <a:latin typeface="Museo Sans 300"/>
                <a:cs typeface="Museo Sans 300"/>
              </a:rPr>
              <a:t>Avoid cross contamination </a:t>
            </a:r>
            <a:r>
              <a:rPr lang="en-US" sz="2600" dirty="0">
                <a:latin typeface="Museo Sans 300"/>
                <a:cs typeface="Museo Sans 300"/>
              </a:rPr>
              <a:t>(meat</a:t>
            </a:r>
            <a:r>
              <a:rPr lang="en-US" sz="2600" dirty="0" smtClean="0">
                <a:latin typeface="Museo Sans 300"/>
                <a:cs typeface="Museo Sans 300"/>
              </a:rPr>
              <a:t>)</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smtClean="0">
                <a:latin typeface="Museo Sans 900" panose="02000000000000000000" pitchFamily="50" charset="0"/>
              </a:rPr>
              <a:t>Let us know what you are comfortable with</a:t>
            </a:r>
          </a:p>
          <a:p>
            <a:pPr>
              <a:lnSpc>
                <a:spcPct val="120000"/>
              </a:lnSpc>
              <a:spcBef>
                <a:spcPts val="400"/>
              </a:spcBef>
              <a:spcAft>
                <a:spcPts val="400"/>
              </a:spcAft>
              <a:buClr>
                <a:srgbClr val="F05A28"/>
              </a:buClr>
              <a:buSzPct val="150000"/>
              <a:buFont typeface="Arial" panose="020B0604020202020204" pitchFamily="34" charset="0"/>
              <a:buChar char="•"/>
            </a:pPr>
            <a:r>
              <a:rPr lang="en-US" sz="3200" b="1" dirty="0" smtClean="0">
                <a:latin typeface="Museo Sans 900" panose="02000000000000000000" pitchFamily="50" charset="0"/>
              </a:rPr>
              <a:t>Try new things and foods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620" y="4045469"/>
            <a:ext cx="3834310" cy="2432391"/>
          </a:xfrm>
          <a:prstGeom prst="rect">
            <a:avLst/>
          </a:prstGeom>
        </p:spPr>
      </p:pic>
    </p:spTree>
    <p:extLst>
      <p:ext uri="{BB962C8B-B14F-4D97-AF65-F5344CB8AC3E}">
        <p14:creationId xmlns:p14="http://schemas.microsoft.com/office/powerpoint/2010/main" val="2673386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smtClean="0">
                <a:solidFill>
                  <a:srgbClr val="3E4662"/>
                </a:solidFill>
                <a:latin typeface="Museo Sans 900" panose="02000000000000000000" pitchFamily="50" charset="0"/>
              </a:rPr>
              <a:t>SMART GOALS</a:t>
            </a:r>
            <a:endParaRPr lang="en-US" sz="7200" dirty="0">
              <a:solidFill>
                <a:srgbClr val="3E4662"/>
              </a:solidFill>
              <a:latin typeface="Museo Sans 900" panose="02000000000000000000" pitchFamily="50" charset="0"/>
            </a:endParaRPr>
          </a:p>
        </p:txBody>
      </p:sp>
      <p:sp>
        <p:nvSpPr>
          <p:cNvPr id="5" name="Right Arrow 4"/>
          <p:cNvSpPr/>
          <p:nvPr/>
        </p:nvSpPr>
        <p:spPr>
          <a:xfrm>
            <a:off x="1579500" y="1847878"/>
            <a:ext cx="3929478" cy="852650"/>
          </a:xfrm>
          <a:prstGeom prst="rightArrow">
            <a:avLst/>
          </a:prstGeom>
          <a:solidFill>
            <a:srgbClr val="167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useo Sans 900" panose="02000000000000000000" pitchFamily="50" charset="0"/>
              </a:rPr>
              <a:t>SPECIFIC</a:t>
            </a:r>
            <a:endParaRPr lang="en-US" b="1" dirty="0">
              <a:latin typeface="Museo Sans 900" panose="02000000000000000000" pitchFamily="50" charset="0"/>
            </a:endParaRPr>
          </a:p>
        </p:txBody>
      </p:sp>
      <p:sp>
        <p:nvSpPr>
          <p:cNvPr id="11" name="Right Arrow 10"/>
          <p:cNvSpPr/>
          <p:nvPr/>
        </p:nvSpPr>
        <p:spPr>
          <a:xfrm>
            <a:off x="1579500" y="2806982"/>
            <a:ext cx="3929478" cy="852650"/>
          </a:xfrm>
          <a:prstGeom prst="rightArrow">
            <a:avLst/>
          </a:prstGeom>
          <a:solidFill>
            <a:srgbClr val="F05A2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useo Sans 900" panose="02000000000000000000" pitchFamily="50" charset="0"/>
              </a:rPr>
              <a:t>MEANINGFUL</a:t>
            </a:r>
            <a:endParaRPr lang="en-US" b="1" dirty="0">
              <a:latin typeface="Museo Sans 900" panose="02000000000000000000" pitchFamily="50" charset="0"/>
            </a:endParaRPr>
          </a:p>
        </p:txBody>
      </p:sp>
      <p:sp>
        <p:nvSpPr>
          <p:cNvPr id="12" name="Right Arrow 11"/>
          <p:cNvSpPr/>
          <p:nvPr/>
        </p:nvSpPr>
        <p:spPr>
          <a:xfrm>
            <a:off x="1579500" y="3776754"/>
            <a:ext cx="3929478" cy="852650"/>
          </a:xfrm>
          <a:prstGeom prst="rightArrow">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useo Sans 900" panose="02000000000000000000" pitchFamily="50" charset="0"/>
              </a:rPr>
              <a:t>ACTION ORIENTED</a:t>
            </a:r>
            <a:endParaRPr lang="en-US" b="1" dirty="0">
              <a:latin typeface="Museo Sans 900" panose="02000000000000000000" pitchFamily="50" charset="0"/>
            </a:endParaRPr>
          </a:p>
        </p:txBody>
      </p:sp>
      <p:sp>
        <p:nvSpPr>
          <p:cNvPr id="13" name="Right Arrow 12"/>
          <p:cNvSpPr/>
          <p:nvPr/>
        </p:nvSpPr>
        <p:spPr>
          <a:xfrm>
            <a:off x="1579500" y="4723666"/>
            <a:ext cx="3929478" cy="852650"/>
          </a:xfrm>
          <a:prstGeom prst="rightArrow">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useo Sans 900" panose="02000000000000000000" pitchFamily="50" charset="0"/>
              </a:rPr>
              <a:t>REALISTIC</a:t>
            </a:r>
            <a:endParaRPr lang="en-US" b="1" dirty="0">
              <a:latin typeface="Museo Sans 900" panose="02000000000000000000" pitchFamily="50" charset="0"/>
            </a:endParaRPr>
          </a:p>
        </p:txBody>
      </p:sp>
      <p:sp>
        <p:nvSpPr>
          <p:cNvPr id="14" name="Right Arrow 13"/>
          <p:cNvSpPr/>
          <p:nvPr/>
        </p:nvSpPr>
        <p:spPr>
          <a:xfrm>
            <a:off x="1579500" y="5664708"/>
            <a:ext cx="3929478" cy="852650"/>
          </a:xfrm>
          <a:prstGeom prst="rightArrow">
            <a:avLst/>
          </a:prstGeom>
          <a:solidFill>
            <a:srgbClr val="3E4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useo Sans 900" panose="02000000000000000000" pitchFamily="50" charset="0"/>
              </a:rPr>
              <a:t>TIMELY</a:t>
            </a:r>
            <a:endParaRPr lang="en-US" b="1" dirty="0">
              <a:latin typeface="Museo Sans 900" panose="02000000000000000000" pitchFamily="50" charset="0"/>
            </a:endParaRPr>
          </a:p>
        </p:txBody>
      </p:sp>
      <p:sp>
        <p:nvSpPr>
          <p:cNvPr id="4" name="Oval 3"/>
          <p:cNvSpPr/>
          <p:nvPr/>
        </p:nvSpPr>
        <p:spPr>
          <a:xfrm>
            <a:off x="869245" y="1854200"/>
            <a:ext cx="863600" cy="863600"/>
          </a:xfrm>
          <a:prstGeom prst="ellipse">
            <a:avLst/>
          </a:prstGeom>
          <a:solidFill>
            <a:srgbClr val="167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orange juice" panose="02000000000000000000" pitchFamily="2" charset="0"/>
              </a:rPr>
              <a:t>S</a:t>
            </a:r>
            <a:endParaRPr lang="en-US" sz="2400" dirty="0">
              <a:latin typeface="orange juice" panose="02000000000000000000" pitchFamily="2" charset="0"/>
            </a:endParaRPr>
          </a:p>
        </p:txBody>
      </p:sp>
      <p:sp>
        <p:nvSpPr>
          <p:cNvPr id="15" name="Oval 14"/>
          <p:cNvSpPr/>
          <p:nvPr/>
        </p:nvSpPr>
        <p:spPr>
          <a:xfrm>
            <a:off x="869245" y="2807800"/>
            <a:ext cx="863600" cy="863600"/>
          </a:xfrm>
          <a:prstGeom prst="ellipse">
            <a:avLst/>
          </a:prstGeom>
          <a:solidFill>
            <a:srgbClr val="F05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orange juice" panose="02000000000000000000" pitchFamily="2" charset="0"/>
              </a:rPr>
              <a:t>M</a:t>
            </a:r>
            <a:endParaRPr lang="en-US" sz="2400" dirty="0">
              <a:latin typeface="orange juice" panose="02000000000000000000" pitchFamily="2" charset="0"/>
            </a:endParaRPr>
          </a:p>
        </p:txBody>
      </p:sp>
      <p:sp>
        <p:nvSpPr>
          <p:cNvPr id="16" name="Oval 15"/>
          <p:cNvSpPr/>
          <p:nvPr/>
        </p:nvSpPr>
        <p:spPr>
          <a:xfrm>
            <a:off x="869245" y="3746994"/>
            <a:ext cx="863600" cy="863600"/>
          </a:xfrm>
          <a:prstGeom prst="ellipse">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orange juice" panose="02000000000000000000" pitchFamily="2" charset="0"/>
              </a:rPr>
              <a:t>A</a:t>
            </a:r>
            <a:endParaRPr lang="en-US" sz="2400" dirty="0">
              <a:latin typeface="orange juice" panose="02000000000000000000" pitchFamily="2" charset="0"/>
            </a:endParaRPr>
          </a:p>
        </p:txBody>
      </p:sp>
      <p:sp>
        <p:nvSpPr>
          <p:cNvPr id="17" name="Oval 16"/>
          <p:cNvSpPr/>
          <p:nvPr/>
        </p:nvSpPr>
        <p:spPr>
          <a:xfrm>
            <a:off x="869245" y="4734758"/>
            <a:ext cx="863600" cy="863600"/>
          </a:xfrm>
          <a:prstGeom prst="ellipse">
            <a:avLst/>
          </a:prstGeom>
          <a:solidFill>
            <a:srgbClr val="92A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orange juice" panose="02000000000000000000" pitchFamily="2" charset="0"/>
              </a:rPr>
              <a:t>R</a:t>
            </a:r>
            <a:endParaRPr lang="en-US" sz="2400" dirty="0">
              <a:latin typeface="orange juice" panose="02000000000000000000" pitchFamily="2" charset="0"/>
            </a:endParaRPr>
          </a:p>
        </p:txBody>
      </p:sp>
      <p:sp>
        <p:nvSpPr>
          <p:cNvPr id="18" name="Oval 17"/>
          <p:cNvSpPr/>
          <p:nvPr/>
        </p:nvSpPr>
        <p:spPr>
          <a:xfrm>
            <a:off x="869245" y="5671314"/>
            <a:ext cx="863600" cy="863600"/>
          </a:xfrm>
          <a:prstGeom prst="ellipse">
            <a:avLst/>
          </a:prstGeom>
          <a:solidFill>
            <a:srgbClr val="3E4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orange juice" panose="02000000000000000000" pitchFamily="2" charset="0"/>
              </a:rPr>
              <a:t>T</a:t>
            </a:r>
            <a:endParaRPr lang="en-US" sz="2400" dirty="0">
              <a:latin typeface="orange juice" panose="02000000000000000000" pitchFamily="2" charset="0"/>
            </a:endParaRPr>
          </a:p>
        </p:txBody>
      </p:sp>
      <p:sp>
        <p:nvSpPr>
          <p:cNvPr id="19" name="TextBox 18"/>
          <p:cNvSpPr txBox="1"/>
          <p:nvPr/>
        </p:nvSpPr>
        <p:spPr>
          <a:xfrm>
            <a:off x="5734755" y="2101334"/>
            <a:ext cx="5009445" cy="400110"/>
          </a:xfrm>
          <a:prstGeom prst="rect">
            <a:avLst/>
          </a:prstGeom>
          <a:noFill/>
        </p:spPr>
        <p:txBody>
          <a:bodyPr wrap="square" rtlCol="0">
            <a:spAutoFit/>
          </a:bodyPr>
          <a:lstStyle/>
          <a:p>
            <a:r>
              <a:rPr lang="en-US" sz="2000" dirty="0" smtClean="0">
                <a:latin typeface="Museo Sans 300" panose="02000000000000000000" pitchFamily="50" charset="0"/>
              </a:rPr>
              <a:t>How are you going to achieve your goal?</a:t>
            </a:r>
            <a:endParaRPr lang="en-US" sz="2000" dirty="0">
              <a:latin typeface="Museo Sans 300" panose="02000000000000000000" pitchFamily="50" charset="0"/>
            </a:endParaRPr>
          </a:p>
        </p:txBody>
      </p:sp>
      <p:sp>
        <p:nvSpPr>
          <p:cNvPr id="21" name="TextBox 20"/>
          <p:cNvSpPr txBox="1"/>
          <p:nvPr/>
        </p:nvSpPr>
        <p:spPr>
          <a:xfrm>
            <a:off x="5734755" y="3034917"/>
            <a:ext cx="4560711" cy="400110"/>
          </a:xfrm>
          <a:prstGeom prst="rect">
            <a:avLst/>
          </a:prstGeom>
          <a:noFill/>
        </p:spPr>
        <p:txBody>
          <a:bodyPr wrap="square" rtlCol="0">
            <a:spAutoFit/>
          </a:bodyPr>
          <a:lstStyle/>
          <a:p>
            <a:r>
              <a:rPr lang="en-US" sz="2000" dirty="0" smtClean="0">
                <a:latin typeface="Museo Sans 300" panose="02000000000000000000" pitchFamily="50" charset="0"/>
              </a:rPr>
              <a:t>Is this goal meaningful to you?</a:t>
            </a:r>
            <a:endParaRPr lang="en-US" sz="2000" dirty="0">
              <a:latin typeface="Museo Sans 300" panose="02000000000000000000" pitchFamily="50" charset="0"/>
            </a:endParaRPr>
          </a:p>
        </p:txBody>
      </p:sp>
      <p:sp>
        <p:nvSpPr>
          <p:cNvPr id="22" name="TextBox 21"/>
          <p:cNvSpPr txBox="1"/>
          <p:nvPr/>
        </p:nvSpPr>
        <p:spPr>
          <a:xfrm>
            <a:off x="5734755" y="4018413"/>
            <a:ext cx="4560711" cy="707886"/>
          </a:xfrm>
          <a:prstGeom prst="rect">
            <a:avLst/>
          </a:prstGeom>
          <a:noFill/>
        </p:spPr>
        <p:txBody>
          <a:bodyPr wrap="square" rtlCol="0">
            <a:spAutoFit/>
          </a:bodyPr>
          <a:lstStyle/>
          <a:p>
            <a:r>
              <a:rPr lang="en-US" sz="2000" dirty="0" smtClean="0">
                <a:latin typeface="Museo Sans 300" panose="02000000000000000000" pitchFamily="50" charset="0"/>
              </a:rPr>
              <a:t>What steps will you take to achieve this?</a:t>
            </a:r>
            <a:endParaRPr lang="en-US" sz="2000" dirty="0">
              <a:latin typeface="Museo Sans 300" panose="02000000000000000000" pitchFamily="50" charset="0"/>
            </a:endParaRPr>
          </a:p>
        </p:txBody>
      </p:sp>
      <p:sp>
        <p:nvSpPr>
          <p:cNvPr id="23" name="TextBox 22"/>
          <p:cNvSpPr txBox="1"/>
          <p:nvPr/>
        </p:nvSpPr>
        <p:spPr>
          <a:xfrm>
            <a:off x="5734754" y="4916162"/>
            <a:ext cx="5782055" cy="707886"/>
          </a:xfrm>
          <a:prstGeom prst="rect">
            <a:avLst/>
          </a:prstGeom>
          <a:noFill/>
        </p:spPr>
        <p:txBody>
          <a:bodyPr wrap="square" rtlCol="0">
            <a:spAutoFit/>
          </a:bodyPr>
          <a:lstStyle/>
          <a:p>
            <a:r>
              <a:rPr lang="en-US" sz="2000" dirty="0" smtClean="0">
                <a:latin typeface="Museo Sans 300" panose="02000000000000000000" pitchFamily="50" charset="0"/>
              </a:rPr>
              <a:t>Is this goal something that you will be able to achieve?</a:t>
            </a:r>
            <a:endParaRPr lang="en-US" sz="2000" dirty="0">
              <a:latin typeface="Museo Sans 300" panose="02000000000000000000" pitchFamily="50" charset="0"/>
            </a:endParaRPr>
          </a:p>
        </p:txBody>
      </p:sp>
      <p:sp>
        <p:nvSpPr>
          <p:cNvPr id="24" name="TextBox 23"/>
          <p:cNvSpPr txBox="1"/>
          <p:nvPr/>
        </p:nvSpPr>
        <p:spPr>
          <a:xfrm>
            <a:off x="5734755" y="5918448"/>
            <a:ext cx="5136445" cy="400110"/>
          </a:xfrm>
          <a:prstGeom prst="rect">
            <a:avLst/>
          </a:prstGeom>
          <a:noFill/>
        </p:spPr>
        <p:txBody>
          <a:bodyPr wrap="square" rtlCol="0">
            <a:spAutoFit/>
          </a:bodyPr>
          <a:lstStyle/>
          <a:p>
            <a:r>
              <a:rPr lang="en-US" sz="2000" dirty="0" smtClean="0">
                <a:latin typeface="Museo Sans 300" panose="02000000000000000000" pitchFamily="50" charset="0"/>
              </a:rPr>
              <a:t>By when do you want to achieve this goal?</a:t>
            </a:r>
            <a:endParaRPr lang="en-US" sz="2000" dirty="0">
              <a:latin typeface="Museo Sans 300" panose="02000000000000000000" pitchFamily="50" charset="0"/>
            </a:endParaRPr>
          </a:p>
        </p:txBody>
      </p:sp>
    </p:spTree>
    <p:extLst>
      <p:ext uri="{BB962C8B-B14F-4D97-AF65-F5344CB8AC3E}">
        <p14:creationId xmlns:p14="http://schemas.microsoft.com/office/powerpoint/2010/main" val="3006760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503953"/>
            <a:ext cx="10060988" cy="1499616"/>
          </a:xfrm>
        </p:spPr>
        <p:txBody>
          <a:bodyPr/>
          <a:lstStyle/>
          <a:p>
            <a:pPr algn="ctr"/>
            <a:r>
              <a:rPr lang="en-US" sz="6600" dirty="0" smtClean="0">
                <a:solidFill>
                  <a:srgbClr val="3E4662"/>
                </a:solidFill>
                <a:latin typeface="Museo Sans 900" panose="02000000000000000000" pitchFamily="50" charset="0"/>
              </a:rPr>
              <a:t>EXAMPLE</a:t>
            </a:r>
            <a:endParaRPr lang="en-US" sz="6600" dirty="0">
              <a:solidFill>
                <a:srgbClr val="3E4662"/>
              </a:solidFill>
              <a:latin typeface="Museo Sans 900" panose="02000000000000000000" pitchFamily="50" charset="0"/>
            </a:endParaRPr>
          </a:p>
        </p:txBody>
      </p:sp>
      <p:sp>
        <p:nvSpPr>
          <p:cNvPr id="3" name="Content Placeholder 2"/>
          <p:cNvSpPr>
            <a:spLocks noGrp="1"/>
          </p:cNvSpPr>
          <p:nvPr>
            <p:ph idx="1"/>
          </p:nvPr>
        </p:nvSpPr>
        <p:spPr>
          <a:xfrm>
            <a:off x="755096" y="2123530"/>
            <a:ext cx="9720071" cy="4023360"/>
          </a:xfrm>
        </p:spPr>
        <p:txBody>
          <a:bodyPr>
            <a:normAutofit fontScale="92500" lnSpcReduction="10000"/>
          </a:bodyPr>
          <a:lstStyle/>
          <a:p>
            <a:r>
              <a:rPr lang="en-US" dirty="0" smtClean="0">
                <a:latin typeface="Museo Sans 300" panose="02000000000000000000" pitchFamily="50" charset="0"/>
              </a:rPr>
              <a:t>Eat more vegetables</a:t>
            </a:r>
          </a:p>
          <a:p>
            <a:endParaRPr lang="en-US" dirty="0" smtClean="0">
              <a:latin typeface="Museo Sans 300" panose="02000000000000000000" pitchFamily="50" charset="0"/>
            </a:endParaRPr>
          </a:p>
          <a:p>
            <a:r>
              <a:rPr lang="en-US" dirty="0" smtClean="0">
                <a:latin typeface="Museo Sans 300" panose="02000000000000000000" pitchFamily="50" charset="0"/>
              </a:rPr>
              <a:t>I will eat more vegetables </a:t>
            </a:r>
            <a:r>
              <a:rPr lang="en-US" dirty="0" smtClean="0">
                <a:solidFill>
                  <a:srgbClr val="167D9D"/>
                </a:solidFill>
                <a:latin typeface="Museo Sans 300" panose="02000000000000000000" pitchFamily="50" charset="0"/>
              </a:rPr>
              <a:t>at dinner</a:t>
            </a:r>
          </a:p>
          <a:p>
            <a:endParaRPr lang="en-US" dirty="0">
              <a:solidFill>
                <a:schemeClr val="accent5"/>
              </a:solidFill>
              <a:latin typeface="Museo Sans 300" panose="02000000000000000000" pitchFamily="50" charset="0"/>
            </a:endParaRPr>
          </a:p>
          <a:p>
            <a:r>
              <a:rPr lang="en-US" dirty="0" smtClean="0">
                <a:latin typeface="Museo Sans 300" panose="02000000000000000000" pitchFamily="50" charset="0"/>
              </a:rPr>
              <a:t>I will eat </a:t>
            </a:r>
            <a:r>
              <a:rPr lang="en-US" dirty="0" smtClean="0">
                <a:solidFill>
                  <a:srgbClr val="F6931D"/>
                </a:solidFill>
                <a:latin typeface="Museo Sans 300" panose="02000000000000000000" pitchFamily="50" charset="0"/>
              </a:rPr>
              <a:t>½ my plate </a:t>
            </a:r>
            <a:r>
              <a:rPr lang="en-US" dirty="0" smtClean="0">
                <a:latin typeface="Museo Sans 300" panose="02000000000000000000" pitchFamily="50" charset="0"/>
              </a:rPr>
              <a:t>of vegetables </a:t>
            </a:r>
            <a:r>
              <a:rPr lang="en-US" dirty="0" smtClean="0">
                <a:solidFill>
                  <a:srgbClr val="167D9D"/>
                </a:solidFill>
                <a:latin typeface="Museo Sans 300" panose="02000000000000000000" pitchFamily="50" charset="0"/>
              </a:rPr>
              <a:t>at dinner</a:t>
            </a:r>
          </a:p>
          <a:p>
            <a:endParaRPr lang="en-US" dirty="0">
              <a:solidFill>
                <a:schemeClr val="accent5"/>
              </a:solidFill>
              <a:latin typeface="Museo Sans 300" panose="02000000000000000000" pitchFamily="50" charset="0"/>
            </a:endParaRPr>
          </a:p>
          <a:p>
            <a:r>
              <a:rPr lang="en-US" dirty="0">
                <a:latin typeface="Museo Sans 300" panose="02000000000000000000" pitchFamily="50" charset="0"/>
              </a:rPr>
              <a:t>I will eat </a:t>
            </a:r>
            <a:r>
              <a:rPr lang="en-US" dirty="0">
                <a:solidFill>
                  <a:srgbClr val="F6931D"/>
                </a:solidFill>
                <a:latin typeface="Museo Sans 300" panose="02000000000000000000" pitchFamily="50" charset="0"/>
              </a:rPr>
              <a:t>½ my plate </a:t>
            </a:r>
            <a:r>
              <a:rPr lang="en-US" dirty="0">
                <a:latin typeface="Museo Sans 300" panose="02000000000000000000" pitchFamily="50" charset="0"/>
              </a:rPr>
              <a:t>of vegetables </a:t>
            </a:r>
            <a:r>
              <a:rPr lang="en-US" dirty="0">
                <a:solidFill>
                  <a:srgbClr val="167D9D"/>
                </a:solidFill>
                <a:latin typeface="Museo Sans 300" panose="02000000000000000000" pitchFamily="50" charset="0"/>
              </a:rPr>
              <a:t>at </a:t>
            </a:r>
            <a:r>
              <a:rPr lang="en-US" dirty="0" smtClean="0">
                <a:solidFill>
                  <a:srgbClr val="167D9D"/>
                </a:solidFill>
                <a:latin typeface="Museo Sans 300" panose="02000000000000000000" pitchFamily="50" charset="0"/>
              </a:rPr>
              <a:t>dinner, </a:t>
            </a:r>
            <a:r>
              <a:rPr lang="en-US" dirty="0" smtClean="0">
                <a:solidFill>
                  <a:srgbClr val="92AD3C"/>
                </a:solidFill>
                <a:latin typeface="Museo Sans 300" panose="02000000000000000000" pitchFamily="50" charset="0"/>
              </a:rPr>
              <a:t>3 days this week</a:t>
            </a:r>
          </a:p>
          <a:p>
            <a:endParaRPr lang="en-US" dirty="0" smtClean="0">
              <a:latin typeface="Museo Sans 300" panose="02000000000000000000" pitchFamily="50" charset="0"/>
            </a:endParaRPr>
          </a:p>
          <a:p>
            <a:r>
              <a:rPr lang="en-US" dirty="0">
                <a:latin typeface="Museo Sans 300" panose="02000000000000000000" pitchFamily="50" charset="0"/>
              </a:rPr>
              <a:t>I will eat </a:t>
            </a:r>
            <a:r>
              <a:rPr lang="en-US" dirty="0">
                <a:solidFill>
                  <a:srgbClr val="F6931D"/>
                </a:solidFill>
                <a:latin typeface="Museo Sans 300" panose="02000000000000000000" pitchFamily="50" charset="0"/>
              </a:rPr>
              <a:t>½ my plate </a:t>
            </a:r>
            <a:r>
              <a:rPr lang="en-US" dirty="0">
                <a:latin typeface="Museo Sans 300" panose="02000000000000000000" pitchFamily="50" charset="0"/>
              </a:rPr>
              <a:t>of vegetables</a:t>
            </a:r>
            <a:r>
              <a:rPr lang="en-US" dirty="0">
                <a:solidFill>
                  <a:srgbClr val="167D9D"/>
                </a:solidFill>
                <a:latin typeface="Museo Sans 300" panose="02000000000000000000" pitchFamily="50" charset="0"/>
              </a:rPr>
              <a:t> at </a:t>
            </a:r>
            <a:r>
              <a:rPr lang="en-US" dirty="0" smtClean="0">
                <a:solidFill>
                  <a:srgbClr val="167D9D"/>
                </a:solidFill>
                <a:latin typeface="Museo Sans 300" panose="02000000000000000000" pitchFamily="50" charset="0"/>
              </a:rPr>
              <a:t>dinner</a:t>
            </a:r>
            <a:r>
              <a:rPr lang="en-US" dirty="0" smtClean="0">
                <a:solidFill>
                  <a:schemeClr val="accent5"/>
                </a:solidFill>
                <a:latin typeface="Museo Sans 300" panose="02000000000000000000" pitchFamily="50" charset="0"/>
              </a:rPr>
              <a:t>, </a:t>
            </a:r>
            <a:r>
              <a:rPr lang="en-US" dirty="0">
                <a:solidFill>
                  <a:srgbClr val="92AD3C"/>
                </a:solidFill>
                <a:latin typeface="Museo Sans 300" panose="02000000000000000000" pitchFamily="50" charset="0"/>
              </a:rPr>
              <a:t>3</a:t>
            </a:r>
            <a:r>
              <a:rPr lang="en-US" dirty="0" smtClean="0">
                <a:solidFill>
                  <a:srgbClr val="92AD3C"/>
                </a:solidFill>
                <a:latin typeface="Museo Sans 300" panose="02000000000000000000" pitchFamily="50" charset="0"/>
              </a:rPr>
              <a:t> days </a:t>
            </a:r>
            <a:r>
              <a:rPr lang="en-US" dirty="0">
                <a:solidFill>
                  <a:srgbClr val="92AD3C"/>
                </a:solidFill>
                <a:latin typeface="Museo Sans 300" panose="02000000000000000000" pitchFamily="50" charset="0"/>
              </a:rPr>
              <a:t>this </a:t>
            </a:r>
            <a:r>
              <a:rPr lang="en-US" dirty="0" smtClean="0">
                <a:solidFill>
                  <a:srgbClr val="92AD3C"/>
                </a:solidFill>
                <a:latin typeface="Museo Sans 300" panose="02000000000000000000" pitchFamily="50" charset="0"/>
              </a:rPr>
              <a:t>week</a:t>
            </a:r>
            <a:r>
              <a:rPr lang="en-US" dirty="0" smtClean="0">
                <a:solidFill>
                  <a:schemeClr val="accent5"/>
                </a:solidFill>
                <a:latin typeface="Museo Sans 300" panose="02000000000000000000" pitchFamily="50" charset="0"/>
              </a:rPr>
              <a:t>, </a:t>
            </a:r>
            <a:r>
              <a:rPr lang="en-US" dirty="0" smtClean="0">
                <a:solidFill>
                  <a:srgbClr val="3E4662"/>
                </a:solidFill>
                <a:latin typeface="Museo Sans 300" panose="02000000000000000000" pitchFamily="50" charset="0"/>
              </a:rPr>
              <a:t>and every week I will increase the number of days until I eat vegetables at lunch every day</a:t>
            </a:r>
            <a:endParaRPr lang="en-US" dirty="0">
              <a:solidFill>
                <a:srgbClr val="3E4662"/>
              </a:solidFill>
              <a:latin typeface="Museo Sans 300" panose="02000000000000000000" pitchFamily="50" charset="0"/>
            </a:endParaRPr>
          </a:p>
          <a:p>
            <a:endParaRPr lang="en-US" dirty="0">
              <a:solidFill>
                <a:srgbClr val="3E4662"/>
              </a:solidFill>
              <a:latin typeface="Museo Sans 300" panose="02000000000000000000" pitchFamily="50" charset="0"/>
            </a:endParaRPr>
          </a:p>
        </p:txBody>
      </p:sp>
      <p:sp>
        <p:nvSpPr>
          <p:cNvPr id="4" name="Oval 3"/>
          <p:cNvSpPr/>
          <p:nvPr/>
        </p:nvSpPr>
        <p:spPr>
          <a:xfrm>
            <a:off x="3734252" y="1938734"/>
            <a:ext cx="551931" cy="581169"/>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M</a:t>
            </a:r>
            <a:endParaRPr lang="en-US" sz="2400" dirty="0">
              <a:latin typeface="orange juice" panose="02000000000000000000" pitchFamily="2" charset="0"/>
            </a:endParaRPr>
          </a:p>
        </p:txBody>
      </p:sp>
      <p:sp>
        <p:nvSpPr>
          <p:cNvPr id="7" name="Oval 6"/>
          <p:cNvSpPr/>
          <p:nvPr/>
        </p:nvSpPr>
        <p:spPr>
          <a:xfrm>
            <a:off x="5149783" y="2734674"/>
            <a:ext cx="586565" cy="573212"/>
          </a:xfrm>
          <a:prstGeom prst="ellipse">
            <a:avLst/>
          </a:prstGeom>
          <a:solidFill>
            <a:srgbClr val="167D9D"/>
          </a:solidFill>
          <a:ln>
            <a:solidFill>
              <a:srgbClr val="167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S</a:t>
            </a:r>
            <a:endParaRPr lang="en-US" dirty="0">
              <a:latin typeface="orange juice" panose="02000000000000000000" pitchFamily="2" charset="0"/>
            </a:endParaRPr>
          </a:p>
        </p:txBody>
      </p:sp>
      <p:sp>
        <p:nvSpPr>
          <p:cNvPr id="8" name="Oval 7"/>
          <p:cNvSpPr/>
          <p:nvPr/>
        </p:nvSpPr>
        <p:spPr>
          <a:xfrm>
            <a:off x="5779956" y="2745691"/>
            <a:ext cx="586565" cy="573212"/>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M</a:t>
            </a:r>
            <a:endParaRPr lang="en-US" dirty="0">
              <a:latin typeface="orange juice" panose="02000000000000000000" pitchFamily="2" charset="0"/>
            </a:endParaRPr>
          </a:p>
        </p:txBody>
      </p:sp>
      <p:sp>
        <p:nvSpPr>
          <p:cNvPr id="9" name="Oval 8"/>
          <p:cNvSpPr/>
          <p:nvPr/>
        </p:nvSpPr>
        <p:spPr>
          <a:xfrm>
            <a:off x="7431841" y="3590317"/>
            <a:ext cx="586565" cy="573212"/>
          </a:xfrm>
          <a:prstGeom prst="ellipse">
            <a:avLst/>
          </a:prstGeom>
          <a:solidFill>
            <a:srgbClr val="F6931D"/>
          </a:solidFill>
          <a:ln>
            <a:solidFill>
              <a:srgbClr val="F6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A</a:t>
            </a:r>
            <a:endParaRPr lang="en-US" dirty="0">
              <a:latin typeface="orange juice" panose="02000000000000000000" pitchFamily="2" charset="0"/>
            </a:endParaRPr>
          </a:p>
        </p:txBody>
      </p:sp>
      <p:sp>
        <p:nvSpPr>
          <p:cNvPr id="10" name="Oval 9"/>
          <p:cNvSpPr/>
          <p:nvPr/>
        </p:nvSpPr>
        <p:spPr>
          <a:xfrm>
            <a:off x="9888602" y="4456977"/>
            <a:ext cx="586565" cy="573212"/>
          </a:xfrm>
          <a:prstGeom prst="ellipse">
            <a:avLst/>
          </a:prstGeom>
          <a:solidFill>
            <a:srgbClr val="92AD3C"/>
          </a:solidFill>
          <a:ln>
            <a:solidFill>
              <a:srgbClr val="92A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R</a:t>
            </a:r>
            <a:endParaRPr lang="en-US" dirty="0">
              <a:latin typeface="orange juice" panose="02000000000000000000" pitchFamily="2" charset="0"/>
            </a:endParaRPr>
          </a:p>
        </p:txBody>
      </p:sp>
      <p:sp>
        <p:nvSpPr>
          <p:cNvPr id="16" name="Oval 15"/>
          <p:cNvSpPr/>
          <p:nvPr/>
        </p:nvSpPr>
        <p:spPr>
          <a:xfrm>
            <a:off x="6215103" y="3590317"/>
            <a:ext cx="586565" cy="573212"/>
          </a:xfrm>
          <a:prstGeom prst="ellipse">
            <a:avLst/>
          </a:prstGeom>
          <a:solidFill>
            <a:srgbClr val="167D9D"/>
          </a:solidFill>
          <a:ln>
            <a:solidFill>
              <a:srgbClr val="167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S</a:t>
            </a:r>
            <a:endParaRPr lang="en-US" dirty="0">
              <a:latin typeface="orange juice" panose="02000000000000000000" pitchFamily="2" charset="0"/>
            </a:endParaRPr>
          </a:p>
        </p:txBody>
      </p:sp>
      <p:sp>
        <p:nvSpPr>
          <p:cNvPr id="17" name="Oval 16"/>
          <p:cNvSpPr/>
          <p:nvPr/>
        </p:nvSpPr>
        <p:spPr>
          <a:xfrm>
            <a:off x="6801668" y="3601334"/>
            <a:ext cx="586565" cy="573212"/>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M</a:t>
            </a:r>
            <a:endParaRPr lang="en-US" dirty="0">
              <a:latin typeface="orange juice" panose="02000000000000000000" pitchFamily="2" charset="0"/>
            </a:endParaRPr>
          </a:p>
        </p:txBody>
      </p:sp>
      <p:sp>
        <p:nvSpPr>
          <p:cNvPr id="19" name="Oval 18"/>
          <p:cNvSpPr/>
          <p:nvPr/>
        </p:nvSpPr>
        <p:spPr>
          <a:xfrm>
            <a:off x="9278752" y="4445960"/>
            <a:ext cx="586565" cy="573212"/>
          </a:xfrm>
          <a:prstGeom prst="ellipse">
            <a:avLst/>
          </a:prstGeom>
          <a:solidFill>
            <a:srgbClr val="F6931D"/>
          </a:solidFill>
          <a:ln>
            <a:solidFill>
              <a:srgbClr val="F6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A</a:t>
            </a:r>
            <a:endParaRPr lang="en-US" dirty="0">
              <a:latin typeface="orange juice" panose="02000000000000000000" pitchFamily="2" charset="0"/>
            </a:endParaRPr>
          </a:p>
        </p:txBody>
      </p:sp>
      <p:sp>
        <p:nvSpPr>
          <p:cNvPr id="20" name="Oval 19"/>
          <p:cNvSpPr/>
          <p:nvPr/>
        </p:nvSpPr>
        <p:spPr>
          <a:xfrm>
            <a:off x="8018406" y="4445960"/>
            <a:ext cx="586565" cy="573212"/>
          </a:xfrm>
          <a:prstGeom prst="ellipse">
            <a:avLst/>
          </a:prstGeom>
          <a:solidFill>
            <a:srgbClr val="167D9D"/>
          </a:solidFill>
          <a:ln>
            <a:solidFill>
              <a:srgbClr val="167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S</a:t>
            </a:r>
            <a:endParaRPr lang="en-US" dirty="0">
              <a:latin typeface="orange juice" panose="02000000000000000000" pitchFamily="2" charset="0"/>
            </a:endParaRPr>
          </a:p>
        </p:txBody>
      </p:sp>
      <p:sp>
        <p:nvSpPr>
          <p:cNvPr id="21" name="Oval 20"/>
          <p:cNvSpPr/>
          <p:nvPr/>
        </p:nvSpPr>
        <p:spPr>
          <a:xfrm>
            <a:off x="8648579" y="4456977"/>
            <a:ext cx="586565" cy="573212"/>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M</a:t>
            </a:r>
            <a:endParaRPr lang="en-US" dirty="0">
              <a:latin typeface="orange juice" panose="02000000000000000000" pitchFamily="2" charset="0"/>
            </a:endParaRPr>
          </a:p>
        </p:txBody>
      </p:sp>
      <p:sp>
        <p:nvSpPr>
          <p:cNvPr id="22" name="Oval 21"/>
          <p:cNvSpPr/>
          <p:nvPr/>
        </p:nvSpPr>
        <p:spPr>
          <a:xfrm>
            <a:off x="10460987" y="6029764"/>
            <a:ext cx="586565" cy="573212"/>
          </a:xfrm>
          <a:prstGeom prst="ellipse">
            <a:avLst/>
          </a:prstGeom>
          <a:solidFill>
            <a:srgbClr val="92AD3C"/>
          </a:solidFill>
          <a:ln>
            <a:solidFill>
              <a:srgbClr val="92A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R</a:t>
            </a:r>
            <a:endParaRPr lang="en-US" dirty="0">
              <a:latin typeface="orange juice" panose="02000000000000000000" pitchFamily="2" charset="0"/>
            </a:endParaRPr>
          </a:p>
        </p:txBody>
      </p:sp>
      <p:sp>
        <p:nvSpPr>
          <p:cNvPr id="23" name="Oval 22"/>
          <p:cNvSpPr/>
          <p:nvPr/>
        </p:nvSpPr>
        <p:spPr>
          <a:xfrm>
            <a:off x="9851137" y="6018747"/>
            <a:ext cx="586565" cy="573212"/>
          </a:xfrm>
          <a:prstGeom prst="ellipse">
            <a:avLst/>
          </a:prstGeom>
          <a:solidFill>
            <a:srgbClr val="F6931D"/>
          </a:solidFill>
          <a:ln>
            <a:solidFill>
              <a:srgbClr val="F6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A</a:t>
            </a:r>
            <a:endParaRPr lang="en-US" dirty="0">
              <a:latin typeface="orange juice" panose="02000000000000000000" pitchFamily="2" charset="0"/>
            </a:endParaRPr>
          </a:p>
        </p:txBody>
      </p:sp>
      <p:sp>
        <p:nvSpPr>
          <p:cNvPr id="24" name="Oval 23"/>
          <p:cNvSpPr/>
          <p:nvPr/>
        </p:nvSpPr>
        <p:spPr>
          <a:xfrm>
            <a:off x="8590791" y="6018747"/>
            <a:ext cx="586565" cy="573212"/>
          </a:xfrm>
          <a:prstGeom prst="ellipse">
            <a:avLst/>
          </a:prstGeom>
          <a:solidFill>
            <a:srgbClr val="167D9D"/>
          </a:solidFill>
          <a:ln>
            <a:solidFill>
              <a:srgbClr val="167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S</a:t>
            </a:r>
            <a:endParaRPr lang="en-US" dirty="0">
              <a:latin typeface="orange juice" panose="02000000000000000000" pitchFamily="2" charset="0"/>
            </a:endParaRPr>
          </a:p>
        </p:txBody>
      </p:sp>
      <p:sp>
        <p:nvSpPr>
          <p:cNvPr id="25" name="Oval 24"/>
          <p:cNvSpPr/>
          <p:nvPr/>
        </p:nvSpPr>
        <p:spPr>
          <a:xfrm>
            <a:off x="9220964" y="6029764"/>
            <a:ext cx="586565" cy="573212"/>
          </a:xfrm>
          <a:prstGeom prst="ellipse">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M</a:t>
            </a:r>
            <a:endParaRPr lang="en-US" dirty="0">
              <a:latin typeface="orange juice" panose="02000000000000000000" pitchFamily="2" charset="0"/>
            </a:endParaRPr>
          </a:p>
        </p:txBody>
      </p:sp>
      <p:sp>
        <p:nvSpPr>
          <p:cNvPr id="26" name="Oval 25"/>
          <p:cNvSpPr/>
          <p:nvPr/>
        </p:nvSpPr>
        <p:spPr>
          <a:xfrm>
            <a:off x="11085116" y="6022754"/>
            <a:ext cx="586565" cy="573212"/>
          </a:xfrm>
          <a:prstGeom prst="ellipse">
            <a:avLst/>
          </a:prstGeom>
          <a:solidFill>
            <a:srgbClr val="3E4662"/>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orange juice" panose="02000000000000000000" pitchFamily="2" charset="0"/>
              </a:rPr>
              <a:t>T</a:t>
            </a:r>
            <a:endParaRPr lang="en-US" dirty="0">
              <a:latin typeface="orange juice" panose="02000000000000000000" pitchFamily="2" charset="0"/>
            </a:endParaRPr>
          </a:p>
        </p:txBody>
      </p:sp>
    </p:spTree>
    <p:extLst>
      <p:ext uri="{BB962C8B-B14F-4D97-AF65-F5344CB8AC3E}">
        <p14:creationId xmlns:p14="http://schemas.microsoft.com/office/powerpoint/2010/main" val="2464274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8032017"/>
          </a:xfrm>
        </p:spPr>
      </p:pic>
      <p:sp>
        <p:nvSpPr>
          <p:cNvPr id="2" name="Title 1"/>
          <p:cNvSpPr>
            <a:spLocks noGrp="1"/>
          </p:cNvSpPr>
          <p:nvPr>
            <p:ph type="title"/>
          </p:nvPr>
        </p:nvSpPr>
        <p:spPr>
          <a:xfrm>
            <a:off x="1056235" y="851698"/>
            <a:ext cx="9720072" cy="1499616"/>
          </a:xfrm>
        </p:spPr>
        <p:txBody>
          <a:bodyPr/>
          <a:lstStyle/>
          <a:p>
            <a:pPr algn="ctr"/>
            <a:r>
              <a:rPr lang="en-US" dirty="0" smtClean="0">
                <a:solidFill>
                  <a:schemeClr val="bg1"/>
                </a:solidFill>
                <a:latin typeface="Museo Sans 900" panose="02000000000000000000" pitchFamily="50" charset="0"/>
              </a:rPr>
              <a:t>HOW TO GET THE MOST OUT OF THE NEXT 10 WEEKS:</a:t>
            </a:r>
            <a:endParaRPr lang="en-US" dirty="0">
              <a:solidFill>
                <a:schemeClr val="bg1"/>
              </a:solidFill>
              <a:latin typeface="Museo Sans 900" panose="02000000000000000000" pitchFamily="50" charset="0"/>
            </a:endParaRPr>
          </a:p>
        </p:txBody>
      </p:sp>
    </p:spTree>
    <p:extLst>
      <p:ext uri="{BB962C8B-B14F-4D97-AF65-F5344CB8AC3E}">
        <p14:creationId xmlns:p14="http://schemas.microsoft.com/office/powerpoint/2010/main" val="2434914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2708" y="771181"/>
            <a:ext cx="550844" cy="1057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Content Placeholder 2"/>
          <p:cNvSpPr>
            <a:spLocks noGrp="1"/>
          </p:cNvSpPr>
          <p:nvPr>
            <p:ph sz="half" idx="1"/>
          </p:nvPr>
        </p:nvSpPr>
        <p:spPr>
          <a:xfrm>
            <a:off x="875680" y="1622904"/>
            <a:ext cx="3363482" cy="3947691"/>
          </a:xfrm>
          <a:noFill/>
          <a:ln w="76200">
            <a:solidFill>
              <a:srgbClr val="167D9D"/>
            </a:solidFill>
          </a:ln>
        </p:spPr>
        <p:txBody>
          <a:bodyPr/>
          <a:lstStyle/>
          <a:p>
            <a:pPr algn="ctr"/>
            <a:r>
              <a:rPr lang="en-US" b="1" dirty="0" smtClean="0">
                <a:latin typeface="Museo Sans 900" panose="02000000000000000000" pitchFamily="50" charset="0"/>
              </a:rPr>
              <a:t>Try some goals at home!</a:t>
            </a:r>
            <a:endParaRPr lang="en-US" b="1" dirty="0">
              <a:latin typeface="Museo Sans 900" panose="02000000000000000000" pitchFamily="50" charset="0"/>
            </a:endParaRPr>
          </a:p>
        </p:txBody>
      </p:sp>
      <p:sp>
        <p:nvSpPr>
          <p:cNvPr id="6" name="Content Placeholder 2"/>
          <p:cNvSpPr>
            <a:spLocks noGrp="1"/>
          </p:cNvSpPr>
          <p:nvPr>
            <p:ph sz="half" idx="1"/>
          </p:nvPr>
        </p:nvSpPr>
        <p:spPr>
          <a:xfrm>
            <a:off x="4524248" y="1643380"/>
            <a:ext cx="3363482" cy="3947691"/>
          </a:xfrm>
          <a:noFill/>
          <a:ln w="76200">
            <a:solidFill>
              <a:srgbClr val="92AD3C"/>
            </a:solidFill>
          </a:ln>
        </p:spPr>
        <p:txBody>
          <a:bodyPr/>
          <a:lstStyle/>
          <a:p>
            <a:pPr algn="ctr"/>
            <a:r>
              <a:rPr lang="en-US" b="1" dirty="0" smtClean="0">
                <a:latin typeface="Museo Sans 900" panose="02000000000000000000" pitchFamily="50" charset="0"/>
              </a:rPr>
              <a:t>Involve your family!</a:t>
            </a:r>
            <a:endParaRPr lang="en-US" b="1" dirty="0">
              <a:latin typeface="Museo Sans 900" panose="02000000000000000000" pitchFamily="50" charset="0"/>
            </a:endParaRPr>
          </a:p>
        </p:txBody>
      </p:sp>
      <p:sp>
        <p:nvSpPr>
          <p:cNvPr id="7" name="Content Placeholder 2"/>
          <p:cNvSpPr>
            <a:spLocks noGrp="1"/>
          </p:cNvSpPr>
          <p:nvPr>
            <p:ph sz="half" idx="1"/>
          </p:nvPr>
        </p:nvSpPr>
        <p:spPr>
          <a:xfrm>
            <a:off x="8172817" y="1643380"/>
            <a:ext cx="3363482" cy="3947691"/>
          </a:xfrm>
          <a:noFill/>
          <a:ln w="76200">
            <a:solidFill>
              <a:srgbClr val="F6931D"/>
            </a:solidFill>
          </a:ln>
        </p:spPr>
        <p:txBody>
          <a:bodyPr/>
          <a:lstStyle/>
          <a:p>
            <a:pPr algn="ctr"/>
            <a:r>
              <a:rPr lang="en-US" b="1" dirty="0" smtClean="0">
                <a:latin typeface="Museo Sans 900" panose="02000000000000000000" pitchFamily="50" charset="0"/>
              </a:rPr>
              <a:t>Even 1 change is great!</a:t>
            </a:r>
            <a:endParaRPr lang="en-US" b="1" dirty="0">
              <a:latin typeface="Museo Sans 900" panose="02000000000000000000" pitchFamily="50"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167" y="2320994"/>
            <a:ext cx="2524456" cy="25244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491" y="2417118"/>
            <a:ext cx="2447168" cy="2447168"/>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1150" r="18373"/>
          <a:stretch/>
        </p:blipFill>
        <p:spPr>
          <a:xfrm>
            <a:off x="8586532" y="2410200"/>
            <a:ext cx="2551485" cy="2373097"/>
          </a:xfrm>
          <a:prstGeom prst="rect">
            <a:avLst/>
          </a:prstGeom>
        </p:spPr>
      </p:pic>
    </p:spTree>
    <p:extLst>
      <p:ext uri="{BB962C8B-B14F-4D97-AF65-F5344CB8AC3E}">
        <p14:creationId xmlns:p14="http://schemas.microsoft.com/office/powerpoint/2010/main" val="1037634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30986A05F2EF9B40BACC341648575E85" ma:contentTypeVersion="8" ma:contentTypeDescription="Create a new document." ma:contentTypeScope="" ma:versionID="60554a645b2168fb3b258611c958a23a">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1bde03a480a1598c07421c1536e1fcc2"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fieldId="{d54dd449-c2c5-4af8-9444-c3906a20b699}" ma:taxonomyMulti="true" ma:sspId="e5481489-1c4e-4a78-9d25-61807e18e714" ma:termSetId="d477b736-22e1-4c03-907d-7fbde261d4d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udience1 xmlns="4de64c37-ebdf-406a-9f1b-af099cf715f4"/>
    <k05366dfea714127ab8826af69afb524 xmlns="2a1cf95e-a2cb-4d0f-9c16-7db7b13007cf">
      <Terms xmlns="http://schemas.microsoft.com/office/infopath/2007/PartnerControls"/>
    </k05366dfea714127ab8826af69afb524>
    <TaxCatchAll xmlns="2a1cf95e-a2cb-4d0f-9c16-7db7b13007cf"/>
    <DocumentLanguage xmlns="4de64c37-ebdf-406a-9f1b-af099cf715f4" xsi:nil="true"/>
    <HideDocument xmlns="2a1cf95e-a2cb-4d0f-9c16-7db7b13007cf">false</HideDocument>
    <DocumentDescription xmlns="4de64c37-ebdf-406a-9f1b-af099cf715f4" xsi:nil="true"/>
    <d54dd449c2c54af89444c3906a20b699 xmlns="2a1cf95e-a2cb-4d0f-9c16-7db7b13007cf">
      <Terms xmlns="http://schemas.microsoft.com/office/infopath/2007/PartnerControls"/>
    </d54dd449c2c54af89444c3906a20b699>
    <_dlc_DocId xmlns="2a1cf95e-a2cb-4d0f-9c16-7db7b13007cf">BCCDC-290-180</_dlc_DocId>
    <_dlc_DocIdUrl xmlns="2a1cf95e-a2cb-4d0f-9c16-7db7b13007cf">
      <Url>http://www.bccdc.ca/Our-Services-Site/_layouts/15/DocIdRedir.aspx?ID=BCCDC-290-180</Url>
      <Description>BCCDC-290-180</Description>
    </_dlc_DocIdUrl>
  </documentManagement>
</p:properties>
</file>

<file path=customXml/itemProps1.xml><?xml version="1.0" encoding="utf-8"?>
<ds:datastoreItem xmlns:ds="http://schemas.openxmlformats.org/officeDocument/2006/customXml" ds:itemID="{DDC9DE11-0CF0-4B1C-9FD9-A05F6F21982A}"/>
</file>

<file path=customXml/itemProps2.xml><?xml version="1.0" encoding="utf-8"?>
<ds:datastoreItem xmlns:ds="http://schemas.openxmlformats.org/officeDocument/2006/customXml" ds:itemID="{0D59883D-6C26-49A0-A018-82D1BFD585A1}"/>
</file>

<file path=customXml/itemProps3.xml><?xml version="1.0" encoding="utf-8"?>
<ds:datastoreItem xmlns:ds="http://schemas.openxmlformats.org/officeDocument/2006/customXml" ds:itemID="{80F2F0C6-7CFA-4922-8736-8F548F62736F}"/>
</file>

<file path=customXml/itemProps4.xml><?xml version="1.0" encoding="utf-8"?>
<ds:datastoreItem xmlns:ds="http://schemas.openxmlformats.org/officeDocument/2006/customXml" ds:itemID="{3DCB32FF-CCA1-41D1-82F2-E0C8D9F71F2A}"/>
</file>

<file path=docProps/app.xml><?xml version="1.0" encoding="utf-8"?>
<Properties xmlns="http://schemas.openxmlformats.org/officeDocument/2006/extended-properties" xmlns:vt="http://schemas.openxmlformats.org/officeDocument/2006/docPropsVTypes">
  <Template>Integral</Template>
  <TotalTime>618</TotalTime>
  <Words>407</Words>
  <Application>Microsoft Office PowerPoint</Application>
  <PresentationFormat>Widescreen</PresentationFormat>
  <Paragraphs>87</Paragraphs>
  <Slides>11</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vt:i4>
      </vt:variant>
    </vt:vector>
  </HeadingPairs>
  <TitlesOfParts>
    <vt:vector size="25" baseType="lpstr">
      <vt:lpstr>Museo Sans 300</vt:lpstr>
      <vt:lpstr>Calibri</vt:lpstr>
      <vt:lpstr>Gill Sans MT Ext Condensed Bold</vt:lpstr>
      <vt:lpstr>orange juice</vt:lpstr>
      <vt:lpstr>Wingdings</vt:lpstr>
      <vt:lpstr>Tw Cen MT</vt:lpstr>
      <vt:lpstr>Gill Sans Ultra Bold Condensed</vt:lpstr>
      <vt:lpstr>Arial</vt:lpstr>
      <vt:lpstr>Tw Cen MT Condensed</vt:lpstr>
      <vt:lpstr>Museo Sans 900</vt:lpstr>
      <vt:lpstr>Museo Sans 500</vt:lpstr>
      <vt:lpstr>Wingdings 3</vt:lpstr>
      <vt:lpstr>1_Integral</vt:lpstr>
      <vt:lpstr>Office Theme</vt:lpstr>
      <vt:lpstr>PowerPoint Presentation</vt:lpstr>
      <vt:lpstr>OUR NUTRITION philosophy</vt:lpstr>
      <vt:lpstr>Group Rules</vt:lpstr>
      <vt:lpstr>GROUP STRUCTURE:  2 hours</vt:lpstr>
      <vt:lpstr>KITCHEN SAFETY</vt:lpstr>
      <vt:lpstr>SMART GOALS</vt:lpstr>
      <vt:lpstr>EXAMPLE</vt:lpstr>
      <vt:lpstr>HOW TO GET THE MOST OUT OF THE NEXT 10 WEEKS: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Alexanian-Farr</dc:creator>
  <cp:lastModifiedBy>Mara Alexanian-Farr</cp:lastModifiedBy>
  <cp:revision>48</cp:revision>
  <dcterms:created xsi:type="dcterms:W3CDTF">2018-04-03T17:37:19Z</dcterms:created>
  <dcterms:modified xsi:type="dcterms:W3CDTF">2019-11-08T15:17:04Z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0x010100DA361FFC15F23349803C3C69CD01CD230030986A05F2EF9B40BACC341648575E85</vt:lpwstr>
  </property>
  <property fmtid="{D5CDD505-2E9C-101B-9397-08002B2CF9AE}" pid="3" name="_dlc_DocIdItemGuid">
    <vt:lpwstr>e638be8b-b037-47b4-bf32-7c61740e86e6</vt:lpwstr>
  </property>
</Properties>
</file>